
<file path=[Content_Types].xml><?xml version="1.0" encoding="utf-8"?>
<Types xmlns="http://schemas.openxmlformats.org/package/2006/content-types">
  <Default Extension="png" ContentType="image/png"/>
  <Default Extension="jpeg" ContentType="image/jpeg"/>
  <Default Extension="webp" ContentType="image/png"/>
  <Default Extension="rels" ContentType="application/vnd.openxmlformats-package.relationships+xml"/>
  <Default Extension="xml" ContentType="application/xml"/>
  <Default Extension="wdp" ContentType="image/vnd.ms-photo"/>
  <Default Extension="gif" ContentType="video/unknown"/>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handoutMasterIdLst>
    <p:handoutMasterId r:id="rId23"/>
  </p:handoutMasterIdLst>
  <p:sldIdLst>
    <p:sldId id="256" r:id="rId2"/>
    <p:sldId id="258" r:id="rId3"/>
    <p:sldId id="259" r:id="rId4"/>
    <p:sldId id="260" r:id="rId5"/>
    <p:sldId id="261" r:id="rId6"/>
    <p:sldId id="262" r:id="rId7"/>
    <p:sldId id="265" r:id="rId8"/>
    <p:sldId id="266" r:id="rId9"/>
    <p:sldId id="267" r:id="rId10"/>
    <p:sldId id="268" r:id="rId11"/>
    <p:sldId id="269" r:id="rId12"/>
    <p:sldId id="264" r:id="rId13"/>
    <p:sldId id="270" r:id="rId14"/>
    <p:sldId id="271" r:id="rId15"/>
    <p:sldId id="272" r:id="rId16"/>
    <p:sldId id="273" r:id="rId17"/>
    <p:sldId id="274" r:id="rId18"/>
    <p:sldId id="275" r:id="rId19"/>
    <p:sldId id="276" r:id="rId20"/>
    <p:sldId id="257"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Community Clinic Management System (CCMS)</a:t>
            </a:r>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A9834C-87D8-4C02-B2AC-D5BB1D00B9A6}" type="datetimeFigureOut">
              <a:rPr lang="en-US" smtClean="0"/>
              <a:t>8/27/2020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4061B8-B7AD-481E-AF75-71AEC9A17343}" type="slidenum">
              <a:rPr lang="en-US" smtClean="0"/>
              <a:t>‹#›</a:t>
            </a:fld>
            <a:endParaRPr lang="en-US"/>
          </a:p>
        </p:txBody>
      </p:sp>
    </p:spTree>
    <p:extLst>
      <p:ext uri="{BB962C8B-B14F-4D97-AF65-F5344CB8AC3E}">
        <p14:creationId xmlns:p14="http://schemas.microsoft.com/office/powerpoint/2010/main" val="906962340"/>
      </p:ext>
    </p:extLst>
  </p:cSld>
  <p:clrMap bg1="lt1" tx1="dk1" bg2="lt2" tx2="dk2" accent1="accent1" accent2="accent2" accent3="accent3" accent4="accent4" accent5="accent5" accent6="accent6" hlink="hlink" folHlink="folHlink"/>
  <p:hf ftr="0" dt="0"/>
</p:handoutMaster>
</file>

<file path=ppt/media/hdphoto1.wdp>
</file>

<file path=ppt/media/image1.jpeg>
</file>

<file path=ppt/media/image10.jpg>
</file>

<file path=ppt/media/image11.png>
</file>

<file path=ppt/media/image12.jpeg>
</file>

<file path=ppt/media/image13.jpg>
</file>

<file path=ppt/media/image14.webp>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smtClean="0"/>
              <a:t>Community Clinic Management System (CCMS)</a:t>
            </a: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0CF08C-5E2E-4C95-9D1D-8E9E01AB6D43}" type="datetimeFigureOut">
              <a:rPr lang="en-US" smtClean="0"/>
              <a:t>8/27/2020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C62E51-A0B0-43B6-AAA3-9F692C97F8DE}" type="slidenum">
              <a:rPr lang="en-US" smtClean="0"/>
              <a:t>‹#›</a:t>
            </a:fld>
            <a:endParaRPr lang="en-US"/>
          </a:p>
        </p:txBody>
      </p:sp>
    </p:spTree>
    <p:extLst>
      <p:ext uri="{BB962C8B-B14F-4D97-AF65-F5344CB8AC3E}">
        <p14:creationId xmlns:p14="http://schemas.microsoft.com/office/powerpoint/2010/main" val="972832017"/>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FC5D4DB-343C-4739-96A0-863E642FD2E2}" type="datetime1">
              <a:rPr lang="en-US" smtClean="0"/>
              <a:t>8/27/2020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35677352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837C54E-8501-4E55-AD29-FA06881FF163}" type="datetime1">
              <a:rPr lang="en-US" smtClean="0"/>
              <a:t>8/27/2020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1741134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C92A663-F2AC-4F98-BAD0-124A098E930C}" type="datetime1">
              <a:rPr lang="en-US" smtClean="0"/>
              <a:t>8/27/2020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15453712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ECFB54F-8100-4718-AC0B-16982AC06E71}" type="datetime1">
              <a:rPr lang="en-US" smtClean="0"/>
              <a:t>8/27/2020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D69CEA-737F-4FA4-A50E-0FD15984907F}" type="slidenum">
              <a:rPr lang="en-US" smtClean="0"/>
              <a:t>‹#›</a:t>
            </a:fld>
            <a:endParaRPr 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345772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DC1B30A-6D86-43A3-A97C-F8D9DCD395D8}" type="datetime1">
              <a:rPr lang="en-US" smtClean="0"/>
              <a:t>8/27/2020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10341498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150872BE-4A18-4FC5-92A4-AD35AD5F5B16}" type="datetime1">
              <a:rPr lang="en-US" smtClean="0"/>
              <a:t>8/27/2020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1018709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B0E333EF-2A1F-4DEC-9C21-B0CC3B7E6FD5}" type="datetime1">
              <a:rPr lang="en-US" smtClean="0"/>
              <a:t>8/27/2020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4560194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DB66CFE-5E2F-4CCB-92EC-2FE8D3FEB830}" type="datetime1">
              <a:rPr lang="en-US" smtClean="0"/>
              <a:t>8/27/2020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40397365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1683DB2-EF20-4521-AEDB-689F682DB37F}" type="datetime1">
              <a:rPr lang="en-US" smtClean="0"/>
              <a:t>8/27/2020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464479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53E7F1C-D108-4C4E-8B9E-AA687F300FCA}" type="datetime1">
              <a:rPr lang="en-US" smtClean="0"/>
              <a:t>8/27/2020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2750190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166B251-1387-4441-9817-E0170F7B5281}" type="datetime1">
              <a:rPr lang="en-US" smtClean="0"/>
              <a:t>8/27/2020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3630892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B703F0C-3295-463F-B3E7-551A964CA094}" type="datetime1">
              <a:rPr lang="en-US" smtClean="0"/>
              <a:t>8/27/2020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3357620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1CA935D-CB88-4EE4-9289-6268BDD4085B}" type="datetime1">
              <a:rPr lang="en-US" smtClean="0"/>
              <a:t>8/27/2020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2324838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CC26C0A-B0FE-427B-875F-4422095BC460}" type="datetime1">
              <a:rPr lang="en-US" smtClean="0"/>
              <a:t>8/27/2020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2218018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180A22-F2DD-44F7-BC00-A28AF695D123}" type="datetime1">
              <a:rPr lang="en-US" smtClean="0"/>
              <a:t>8/27/2020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6681675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0BC35376-DDEA-4A79-AB9C-CC43AB1CA6CD}" type="datetime1">
              <a:rPr lang="en-US" smtClean="0"/>
              <a:t>8/27/2020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17773209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5620514B-45D1-4B43-A195-B50C28CE55C0}" type="datetime1">
              <a:rPr lang="en-US" smtClean="0"/>
              <a:t>8/27/2020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ED69CEA-737F-4FA4-A50E-0FD15984907F}" type="slidenum">
              <a:rPr lang="en-US" smtClean="0"/>
              <a:t>‹#›</a:t>
            </a:fld>
            <a:endParaRPr lang="en-US"/>
          </a:p>
        </p:txBody>
      </p:sp>
    </p:spTree>
    <p:extLst>
      <p:ext uri="{BB962C8B-B14F-4D97-AF65-F5344CB8AC3E}">
        <p14:creationId xmlns:p14="http://schemas.microsoft.com/office/powerpoint/2010/main" val="3060847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129F5821-3C74-49DD-A728-29671E50AE79}" type="datetime1">
              <a:rPr lang="en-US" smtClean="0"/>
              <a:t>8/27/2020</a:t>
            </a:fld>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0ED69CEA-737F-4FA4-A50E-0FD15984907F}" type="slidenum">
              <a:rPr lang="en-US" smtClean="0"/>
              <a:t>‹#›</a:t>
            </a:fld>
            <a:endParaRPr lang="en-US"/>
          </a:p>
        </p:txBody>
      </p:sp>
    </p:spTree>
    <p:extLst>
      <p:ext uri="{BB962C8B-B14F-4D97-AF65-F5344CB8AC3E}">
        <p14:creationId xmlns:p14="http://schemas.microsoft.com/office/powerpoint/2010/main" val="279742269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sparkfun.com/products/12650"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4.webp"/><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gif"/><Relationship Id="rId1" Type="http://schemas.microsoft.com/office/2007/relationships/media" Target="../media/media1.gif"/><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WELCOME</a:t>
            </a:r>
            <a:endParaRPr lang="en-US" dirty="0"/>
          </a:p>
        </p:txBody>
      </p:sp>
    </p:spTree>
    <p:extLst>
      <p:ext uri="{BB962C8B-B14F-4D97-AF65-F5344CB8AC3E}">
        <p14:creationId xmlns:p14="http://schemas.microsoft.com/office/powerpoint/2010/main" val="76800423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77829" y="32441"/>
            <a:ext cx="2690479" cy="677333"/>
          </a:xfrm>
        </p:spPr>
        <p:txBody>
          <a:bodyPr anchor="ctr">
            <a:noAutofit/>
          </a:bodyPr>
          <a:lstStyle/>
          <a:p>
            <a:r>
              <a:rPr lang="en-US" sz="2000" dirty="0" smtClean="0">
                <a:latin typeface="Lucida Bright" panose="02040602050505020304" pitchFamily="18" charset="0"/>
              </a:rPr>
              <a:t>ECG Components</a:t>
            </a:r>
            <a:endParaRPr lang="en-US" sz="2000" dirty="0">
              <a:latin typeface="Lucida Bright" panose="02040602050505020304" pitchFamily="18" charset="0"/>
            </a:endParaRPr>
          </a:p>
        </p:txBody>
      </p:sp>
      <p:sp>
        <p:nvSpPr>
          <p:cNvPr id="5" name="Slide Number Placeholder 4"/>
          <p:cNvSpPr>
            <a:spLocks noGrp="1"/>
          </p:cNvSpPr>
          <p:nvPr>
            <p:ph type="sldNum" sz="quarter" idx="12"/>
          </p:nvPr>
        </p:nvSpPr>
        <p:spPr>
          <a:xfrm>
            <a:off x="11414763" y="6492875"/>
            <a:ext cx="753545" cy="365125"/>
          </a:xfrm>
        </p:spPr>
        <p:txBody>
          <a:bodyPr/>
          <a:lstStyle/>
          <a:p>
            <a:fld id="{0ED69CEA-737F-4FA4-A50E-0FD15984907F}" type="slidenum">
              <a:rPr lang="en-US" sz="1500" smtClean="0">
                <a:latin typeface="Lucida Bright" panose="02040602050505020304" pitchFamily="18" charset="0"/>
              </a:rPr>
              <a:t>10</a:t>
            </a:fld>
            <a:endParaRPr lang="en-US" sz="1500" dirty="0">
              <a:latin typeface="Lucida Bright" panose="02040602050505020304" pitchFamily="18" charset="0"/>
            </a:endParaRPr>
          </a:p>
        </p:txBody>
      </p:sp>
      <p:sp>
        <p:nvSpPr>
          <p:cNvPr id="6" name="Title 1"/>
          <p:cNvSpPr txBox="1">
            <a:spLocks/>
          </p:cNvSpPr>
          <p:nvPr/>
        </p:nvSpPr>
        <p:spPr>
          <a:xfrm>
            <a:off x="377371" y="764278"/>
            <a:ext cx="6464195" cy="545910"/>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2500" dirty="0" smtClean="0">
                <a:latin typeface="Lucida Bright" panose="02040602050505020304" pitchFamily="18" charset="0"/>
              </a:rPr>
              <a:t>ECG Component</a:t>
            </a:r>
            <a:endParaRPr lang="en-US" sz="2500" dirty="0">
              <a:latin typeface="Lucida Bright" panose="02040602050505020304" pitchFamily="18" charset="0"/>
            </a:endParaRPr>
          </a:p>
        </p:txBody>
      </p:sp>
      <p:sp>
        <p:nvSpPr>
          <p:cNvPr id="12" name="Title 1"/>
          <p:cNvSpPr txBox="1">
            <a:spLocks/>
          </p:cNvSpPr>
          <p:nvPr/>
        </p:nvSpPr>
        <p:spPr>
          <a:xfrm>
            <a:off x="1364343" y="1417419"/>
            <a:ext cx="9085943" cy="3198123"/>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sz="2500" dirty="0">
                <a:effectLst/>
                <a:latin typeface="Lucida Bright" panose="02040602050505020304" pitchFamily="18" charset="0"/>
              </a:rPr>
              <a:t>There are three main components to an ECG: the P </a:t>
            </a:r>
            <a:r>
              <a:rPr lang="en-US" sz="2500" dirty="0" smtClean="0">
                <a:effectLst/>
                <a:latin typeface="Lucida Bright" panose="02040602050505020304" pitchFamily="18" charset="0"/>
              </a:rPr>
              <a:t>wave</a:t>
            </a:r>
            <a:r>
              <a:rPr lang="en-US" sz="2500" dirty="0">
                <a:effectLst/>
                <a:latin typeface="Lucida Bright" panose="02040602050505020304" pitchFamily="18" charset="0"/>
              </a:rPr>
              <a:t>,</a:t>
            </a:r>
            <a:r>
              <a:rPr lang="en-US" sz="2500" dirty="0" smtClean="0">
                <a:effectLst/>
                <a:latin typeface="Lucida Bright" panose="02040602050505020304" pitchFamily="18" charset="0"/>
              </a:rPr>
              <a:t> </a:t>
            </a:r>
            <a:r>
              <a:rPr lang="en-US" sz="2500" dirty="0">
                <a:effectLst/>
                <a:latin typeface="Lucida Bright" panose="02040602050505020304" pitchFamily="18" charset="0"/>
              </a:rPr>
              <a:t>which represents the depolarization of the atria; the QRS </a:t>
            </a:r>
            <a:r>
              <a:rPr lang="en-US" sz="2500" dirty="0" smtClean="0">
                <a:effectLst/>
                <a:latin typeface="Lucida Bright" panose="02040602050505020304" pitchFamily="18" charset="0"/>
              </a:rPr>
              <a:t>complex</a:t>
            </a:r>
            <a:r>
              <a:rPr lang="en-US" sz="2500" dirty="0">
                <a:effectLst/>
                <a:latin typeface="Lucida Bright" panose="02040602050505020304" pitchFamily="18" charset="0"/>
              </a:rPr>
              <a:t>,</a:t>
            </a:r>
            <a:r>
              <a:rPr lang="en-US" sz="2500" dirty="0" smtClean="0">
                <a:effectLst/>
                <a:latin typeface="Lucida Bright" panose="02040602050505020304" pitchFamily="18" charset="0"/>
              </a:rPr>
              <a:t> </a:t>
            </a:r>
            <a:r>
              <a:rPr lang="en-US" sz="2500" dirty="0">
                <a:effectLst/>
                <a:latin typeface="Lucida Bright" panose="02040602050505020304" pitchFamily="18" charset="0"/>
              </a:rPr>
              <a:t>which represents the depolarization of the ventricles; and the T </a:t>
            </a:r>
            <a:r>
              <a:rPr lang="en-US" sz="2500" dirty="0" smtClean="0">
                <a:effectLst/>
                <a:latin typeface="Lucida Bright" panose="02040602050505020304" pitchFamily="18" charset="0"/>
              </a:rPr>
              <a:t>wave</a:t>
            </a:r>
            <a:r>
              <a:rPr lang="en-US" sz="2500" dirty="0">
                <a:effectLst/>
                <a:latin typeface="Lucida Bright" panose="02040602050505020304" pitchFamily="18" charset="0"/>
              </a:rPr>
              <a:t>,</a:t>
            </a:r>
            <a:r>
              <a:rPr lang="en-US" sz="2500" dirty="0" smtClean="0">
                <a:effectLst/>
                <a:latin typeface="Lucida Bright" panose="02040602050505020304" pitchFamily="18" charset="0"/>
              </a:rPr>
              <a:t> </a:t>
            </a:r>
            <a:r>
              <a:rPr lang="en-US" sz="2500" dirty="0">
                <a:effectLst/>
                <a:latin typeface="Lucida Bright" panose="02040602050505020304" pitchFamily="18" charset="0"/>
              </a:rPr>
              <a:t>which represents the repolarization of the </a:t>
            </a:r>
            <a:r>
              <a:rPr lang="en-US" sz="2500" dirty="0" smtClean="0">
                <a:effectLst/>
                <a:latin typeface="Lucida Bright" panose="02040602050505020304" pitchFamily="18" charset="0"/>
              </a:rPr>
              <a:t>ventricles.</a:t>
            </a:r>
            <a:endParaRPr lang="en-US" sz="2500" dirty="0">
              <a:latin typeface="Lucida Bright" panose="02040602050505020304" pitchFamily="18" charset="0"/>
            </a:endParaRPr>
          </a:p>
        </p:txBody>
      </p:sp>
    </p:spTree>
    <p:extLst>
      <p:ext uri="{BB962C8B-B14F-4D97-AF65-F5344CB8AC3E}">
        <p14:creationId xmlns:p14="http://schemas.microsoft.com/office/powerpoint/2010/main" val="41598413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691085" y="709774"/>
            <a:ext cx="5254747" cy="523935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477829" y="32441"/>
            <a:ext cx="2690479" cy="677333"/>
          </a:xfrm>
        </p:spPr>
        <p:txBody>
          <a:bodyPr anchor="ctr">
            <a:noAutofit/>
          </a:bodyPr>
          <a:lstStyle/>
          <a:p>
            <a:r>
              <a:rPr lang="en-US" sz="2000" dirty="0" smtClean="0">
                <a:latin typeface="Lucida Bright" panose="02040602050505020304" pitchFamily="18" charset="0"/>
              </a:rPr>
              <a:t>ECG Components</a:t>
            </a:r>
            <a:endParaRPr lang="en-US" sz="2000" dirty="0">
              <a:latin typeface="Lucida Bright" panose="02040602050505020304" pitchFamily="18" charset="0"/>
            </a:endParaRPr>
          </a:p>
        </p:txBody>
      </p:sp>
      <p:sp>
        <p:nvSpPr>
          <p:cNvPr id="5" name="Slide Number Placeholder 4"/>
          <p:cNvSpPr>
            <a:spLocks noGrp="1"/>
          </p:cNvSpPr>
          <p:nvPr>
            <p:ph type="sldNum" sz="quarter" idx="12"/>
          </p:nvPr>
        </p:nvSpPr>
        <p:spPr>
          <a:xfrm>
            <a:off x="11414763" y="6492875"/>
            <a:ext cx="753545" cy="365125"/>
          </a:xfrm>
        </p:spPr>
        <p:txBody>
          <a:bodyPr/>
          <a:lstStyle/>
          <a:p>
            <a:fld id="{0ED69CEA-737F-4FA4-A50E-0FD15984907F}" type="slidenum">
              <a:rPr lang="en-US" sz="1500" smtClean="0">
                <a:latin typeface="Lucida Bright" panose="02040602050505020304" pitchFamily="18" charset="0"/>
              </a:rPr>
              <a:t>11</a:t>
            </a:fld>
            <a:endParaRPr lang="en-US" sz="1500" dirty="0">
              <a:latin typeface="Lucida Bright" panose="02040602050505020304" pitchFamily="18" charset="0"/>
            </a:endParaRPr>
          </a:p>
        </p:txBody>
      </p:sp>
      <p:sp>
        <p:nvSpPr>
          <p:cNvPr id="6" name="Title 1"/>
          <p:cNvSpPr txBox="1">
            <a:spLocks/>
          </p:cNvSpPr>
          <p:nvPr/>
        </p:nvSpPr>
        <p:spPr>
          <a:xfrm>
            <a:off x="377371" y="764278"/>
            <a:ext cx="6464195" cy="545910"/>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2500" dirty="0" smtClean="0">
                <a:latin typeface="Lucida Bright" panose="02040602050505020304" pitchFamily="18" charset="0"/>
              </a:rPr>
              <a:t>ECG Component</a:t>
            </a:r>
            <a:endParaRPr lang="en-US" sz="2500" dirty="0">
              <a:latin typeface="Lucida Bright" panose="02040602050505020304" pitchFamily="18" charset="0"/>
            </a:endParaRPr>
          </a:p>
        </p:txBody>
      </p:sp>
      <p:sp>
        <p:nvSpPr>
          <p:cNvPr id="7" name="Title 1"/>
          <p:cNvSpPr txBox="1">
            <a:spLocks/>
          </p:cNvSpPr>
          <p:nvPr/>
        </p:nvSpPr>
        <p:spPr>
          <a:xfrm>
            <a:off x="377371" y="1988457"/>
            <a:ext cx="2017486" cy="2322286"/>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indent="-342900" algn="just">
              <a:buFont typeface="Arial" panose="020B0604020202020204" pitchFamily="34" charset="0"/>
              <a:buChar char="•"/>
            </a:pPr>
            <a:r>
              <a:rPr lang="en-US" sz="2500" dirty="0" smtClean="0">
                <a:latin typeface="Lucida Bright" panose="02040602050505020304" pitchFamily="18" charset="0"/>
              </a:rPr>
              <a:t>P wave</a:t>
            </a:r>
          </a:p>
          <a:p>
            <a:pPr marL="342900" indent="-342900" algn="just">
              <a:buFont typeface="Arial" panose="020B0604020202020204" pitchFamily="34" charset="0"/>
              <a:buChar char="•"/>
            </a:pPr>
            <a:r>
              <a:rPr lang="en-US" sz="2500" dirty="0" smtClean="0">
                <a:latin typeface="Lucida Bright" panose="02040602050505020304" pitchFamily="18" charset="0"/>
              </a:rPr>
              <a:t>Q wave</a:t>
            </a:r>
          </a:p>
          <a:p>
            <a:pPr marL="342900" indent="-342900" algn="just">
              <a:buFont typeface="Arial" panose="020B0604020202020204" pitchFamily="34" charset="0"/>
              <a:buChar char="•"/>
            </a:pPr>
            <a:r>
              <a:rPr lang="en-US" sz="2500" dirty="0" smtClean="0">
                <a:latin typeface="Lucida Bright" panose="02040602050505020304" pitchFamily="18" charset="0"/>
              </a:rPr>
              <a:t>R wave</a:t>
            </a:r>
          </a:p>
          <a:p>
            <a:pPr marL="342900" indent="-342900" algn="just">
              <a:buFont typeface="Arial" panose="020B0604020202020204" pitchFamily="34" charset="0"/>
              <a:buChar char="•"/>
            </a:pPr>
            <a:r>
              <a:rPr lang="en-US" sz="2500" dirty="0" smtClean="0">
                <a:latin typeface="Lucida Bright" panose="02040602050505020304" pitchFamily="18" charset="0"/>
              </a:rPr>
              <a:t>S Wave</a:t>
            </a:r>
          </a:p>
          <a:p>
            <a:pPr marL="342900" indent="-342900" algn="just">
              <a:buFont typeface="Arial" panose="020B0604020202020204" pitchFamily="34" charset="0"/>
              <a:buChar char="•"/>
            </a:pPr>
            <a:r>
              <a:rPr lang="en-US" sz="2500" dirty="0" smtClean="0">
                <a:latin typeface="Lucida Bright" panose="02040602050505020304" pitchFamily="18" charset="0"/>
              </a:rPr>
              <a:t>T wave</a:t>
            </a:r>
          </a:p>
          <a:p>
            <a:pPr marL="342900" indent="-342900" algn="just">
              <a:buFont typeface="Arial" panose="020B0604020202020204" pitchFamily="34" charset="0"/>
              <a:buChar char="•"/>
            </a:pPr>
            <a:endParaRPr lang="en-US" sz="2500" dirty="0">
              <a:latin typeface="Lucida Bright" panose="02040602050505020304" pitchFamily="18" charset="0"/>
            </a:endParaRPr>
          </a:p>
        </p:txBody>
      </p:sp>
      <p:sp>
        <p:nvSpPr>
          <p:cNvPr id="8" name="Title 1"/>
          <p:cNvSpPr txBox="1">
            <a:spLocks/>
          </p:cNvSpPr>
          <p:nvPr/>
        </p:nvSpPr>
        <p:spPr>
          <a:xfrm>
            <a:off x="2266896" y="1904356"/>
            <a:ext cx="2863903" cy="2490487"/>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indent="-342900" algn="just">
              <a:buFont typeface="Arial" panose="020B0604020202020204" pitchFamily="34" charset="0"/>
              <a:buChar char="•"/>
            </a:pPr>
            <a:r>
              <a:rPr lang="en-US" sz="2500" dirty="0" smtClean="0">
                <a:latin typeface="Lucida Bright" panose="02040602050505020304" pitchFamily="18" charset="0"/>
              </a:rPr>
              <a:t>PQ Interval</a:t>
            </a:r>
          </a:p>
          <a:p>
            <a:pPr marL="342900" indent="-342900" algn="just">
              <a:buFont typeface="Arial" panose="020B0604020202020204" pitchFamily="34" charset="0"/>
              <a:buChar char="•"/>
            </a:pPr>
            <a:r>
              <a:rPr lang="en-US" sz="2500" dirty="0" smtClean="0">
                <a:latin typeface="Lucida Bright" panose="02040602050505020304" pitchFamily="18" charset="0"/>
              </a:rPr>
              <a:t>RR Interval</a:t>
            </a:r>
          </a:p>
          <a:p>
            <a:pPr marL="342900" indent="-342900" algn="just">
              <a:buFont typeface="Arial" panose="020B0604020202020204" pitchFamily="34" charset="0"/>
              <a:buChar char="•"/>
            </a:pPr>
            <a:r>
              <a:rPr lang="en-US" sz="2500" dirty="0" smtClean="0">
                <a:latin typeface="Lucida Bright" panose="02040602050505020304" pitchFamily="18" charset="0"/>
              </a:rPr>
              <a:t>QRS Complex</a:t>
            </a:r>
          </a:p>
          <a:p>
            <a:pPr marL="342900" indent="-342900" algn="just">
              <a:buFont typeface="Arial" panose="020B0604020202020204" pitchFamily="34" charset="0"/>
              <a:buChar char="•"/>
            </a:pPr>
            <a:r>
              <a:rPr lang="en-US" sz="2500" dirty="0" smtClean="0">
                <a:latin typeface="Lucida Bright" panose="02040602050505020304" pitchFamily="18" charset="0"/>
              </a:rPr>
              <a:t>ST Segment</a:t>
            </a:r>
          </a:p>
          <a:p>
            <a:pPr marL="342900" indent="-342900" algn="just">
              <a:buFont typeface="Arial" panose="020B0604020202020204" pitchFamily="34" charset="0"/>
              <a:buChar char="•"/>
            </a:pPr>
            <a:r>
              <a:rPr lang="en-US" sz="2500" dirty="0" smtClean="0">
                <a:latin typeface="Lucida Bright" panose="02040602050505020304" pitchFamily="18" charset="0"/>
              </a:rPr>
              <a:t>QT Interval</a:t>
            </a:r>
          </a:p>
          <a:p>
            <a:pPr marL="342900" indent="-342900" algn="just">
              <a:buFont typeface="Arial" panose="020B0604020202020204" pitchFamily="34" charset="0"/>
              <a:buChar char="•"/>
            </a:pPr>
            <a:endParaRPr lang="en-US" sz="2500" dirty="0">
              <a:latin typeface="Lucida Bright" panose="02040602050505020304"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2283" y="736080"/>
            <a:ext cx="5270537" cy="5200263"/>
          </a:xfrm>
          <a:prstGeom prst="rect">
            <a:avLst/>
          </a:prstGeom>
          <a:ln>
            <a:noFill/>
          </a:ln>
        </p:spPr>
      </p:pic>
    </p:spTree>
    <p:extLst>
      <p:ext uri="{BB962C8B-B14F-4D97-AF65-F5344CB8AC3E}">
        <p14:creationId xmlns:p14="http://schemas.microsoft.com/office/powerpoint/2010/main" val="18986461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21487" y="32441"/>
            <a:ext cx="3546822" cy="677333"/>
          </a:xfrm>
        </p:spPr>
        <p:txBody>
          <a:bodyPr anchor="ctr">
            <a:noAutofit/>
          </a:bodyPr>
          <a:lstStyle/>
          <a:p>
            <a:r>
              <a:rPr lang="en-US" sz="2000" dirty="0" smtClean="0">
                <a:latin typeface="Lucida Bright" panose="02040602050505020304" pitchFamily="18" charset="0"/>
              </a:rPr>
              <a:t>Projects consisting parts</a:t>
            </a:r>
            <a:endParaRPr lang="en-US" sz="2000" dirty="0">
              <a:latin typeface="Lucida Bright" panose="02040602050505020304" pitchFamily="18" charset="0"/>
            </a:endParaRPr>
          </a:p>
        </p:txBody>
      </p:sp>
      <p:sp>
        <p:nvSpPr>
          <p:cNvPr id="8" name="Text Placeholder 7"/>
          <p:cNvSpPr>
            <a:spLocks noGrp="1"/>
          </p:cNvSpPr>
          <p:nvPr>
            <p:ph type="body" idx="1"/>
          </p:nvPr>
        </p:nvSpPr>
        <p:spPr>
          <a:xfrm>
            <a:off x="435428" y="1871557"/>
            <a:ext cx="5413828" cy="1915537"/>
          </a:xfrm>
        </p:spPr>
        <p:txBody>
          <a:bodyPr>
            <a:normAutofit/>
          </a:bodyPr>
          <a:lstStyle/>
          <a:p>
            <a:pPr algn="l"/>
            <a:r>
              <a:rPr lang="en-US" sz="2500" dirty="0" smtClean="0">
                <a:latin typeface="Lucida Bright" panose="02040602050505020304" pitchFamily="18" charset="0"/>
              </a:rPr>
              <a:t>Our Project has 2 part</a:t>
            </a:r>
            <a:endParaRPr lang="en-US" sz="2500" dirty="0">
              <a:latin typeface="Lucida Bright" panose="02040602050505020304" pitchFamily="18" charset="0"/>
            </a:endParaRPr>
          </a:p>
          <a:p>
            <a:pPr marL="457200" indent="-457200" algn="l">
              <a:buAutoNum type="arabicParenR"/>
            </a:pPr>
            <a:r>
              <a:rPr lang="en-US" sz="2500" dirty="0" smtClean="0">
                <a:latin typeface="Lucida Bright" panose="02040602050505020304" pitchFamily="18" charset="0"/>
              </a:rPr>
              <a:t>Hardware Part</a:t>
            </a:r>
          </a:p>
          <a:p>
            <a:pPr marL="457200" indent="-457200" algn="l">
              <a:buAutoNum type="arabicParenR"/>
            </a:pPr>
            <a:r>
              <a:rPr lang="en-US" sz="2500" dirty="0" smtClean="0">
                <a:latin typeface="Lucida Bright" panose="02040602050505020304" pitchFamily="18" charset="0"/>
              </a:rPr>
              <a:t>Software Part</a:t>
            </a:r>
          </a:p>
        </p:txBody>
      </p:sp>
      <p:sp>
        <p:nvSpPr>
          <p:cNvPr id="5" name="Slide Number Placeholder 4"/>
          <p:cNvSpPr>
            <a:spLocks noGrp="1"/>
          </p:cNvSpPr>
          <p:nvPr>
            <p:ph type="sldNum" sz="quarter" idx="12"/>
          </p:nvPr>
        </p:nvSpPr>
        <p:spPr>
          <a:xfrm>
            <a:off x="11414763" y="6492875"/>
            <a:ext cx="753545" cy="365125"/>
          </a:xfrm>
        </p:spPr>
        <p:txBody>
          <a:bodyPr/>
          <a:lstStyle/>
          <a:p>
            <a:fld id="{0ED69CEA-737F-4FA4-A50E-0FD15984907F}" type="slidenum">
              <a:rPr lang="en-US" sz="1500" smtClean="0">
                <a:latin typeface="Lucida Bright" panose="02040602050505020304" pitchFamily="18" charset="0"/>
              </a:rPr>
              <a:t>12</a:t>
            </a:fld>
            <a:endParaRPr lang="en-US" sz="1500" dirty="0">
              <a:latin typeface="Lucida Bright" panose="02040602050505020304" pitchFamily="18" charset="0"/>
            </a:endParaRPr>
          </a:p>
        </p:txBody>
      </p:sp>
      <p:sp>
        <p:nvSpPr>
          <p:cNvPr id="6" name="Title 1"/>
          <p:cNvSpPr txBox="1">
            <a:spLocks/>
          </p:cNvSpPr>
          <p:nvPr/>
        </p:nvSpPr>
        <p:spPr>
          <a:xfrm>
            <a:off x="232229" y="764278"/>
            <a:ext cx="11669486" cy="545910"/>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2500" dirty="0" smtClean="0">
                <a:latin typeface="Lucida Bright" panose="02040602050505020304" pitchFamily="18" charset="0"/>
              </a:rPr>
              <a:t>Our Project</a:t>
            </a:r>
            <a:endParaRPr lang="en-US" sz="2500" dirty="0">
              <a:latin typeface="Lucida Bright" panose="02040602050505020304" pitchFamily="18" charset="0"/>
            </a:endParaRPr>
          </a:p>
        </p:txBody>
      </p:sp>
    </p:spTree>
    <p:extLst>
      <p:ext uri="{BB962C8B-B14F-4D97-AF65-F5344CB8AC3E}">
        <p14:creationId xmlns:p14="http://schemas.microsoft.com/office/powerpoint/2010/main" val="142237294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700213" y="393496"/>
            <a:ext cx="8791575" cy="821350"/>
          </a:xfrm>
        </p:spPr>
        <p:txBody>
          <a:bodyPr>
            <a:normAutofit/>
          </a:bodyPr>
          <a:lstStyle/>
          <a:p>
            <a:pPr algn="ctr"/>
            <a:r>
              <a:rPr lang="en-US" sz="4400" cap="none" dirty="0" smtClean="0">
                <a:solidFill>
                  <a:schemeClr val="tx1"/>
                </a:solidFill>
                <a:latin typeface="Times New Roman" panose="02020603050405020304" pitchFamily="18" charset="0"/>
                <a:cs typeface="Times New Roman" panose="02020603050405020304" pitchFamily="18" charset="0"/>
              </a:rPr>
              <a:t>Hardware We Used For This Project</a:t>
            </a:r>
            <a:endParaRPr lang="en-US" cap="none" dirty="0">
              <a:solidFill>
                <a:schemeClr val="tx1"/>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1018903" y="1567543"/>
            <a:ext cx="10071463" cy="523220"/>
          </a:xfrm>
          <a:prstGeom prst="rect">
            <a:avLst/>
          </a:prstGeom>
          <a:noFill/>
        </p:spPr>
        <p:txBody>
          <a:bodyPr wrap="square" rtlCol="0">
            <a:spAutoFit/>
          </a:bodyPr>
          <a:lstStyle/>
          <a:p>
            <a:pPr marL="457200" indent="-457200" algn="just">
              <a:buFont typeface="Wingdings" panose="05000000000000000000" pitchFamily="2" charset="2"/>
              <a:buChar char="v"/>
            </a:pPr>
            <a:r>
              <a:rPr lang="en-US" sz="2800" b="1" dirty="0">
                <a:solidFill>
                  <a:srgbClr val="FF0000"/>
                </a:solidFill>
                <a:latin typeface="Times New Roman" panose="02020603050405020304" pitchFamily="18" charset="0"/>
                <a:cs typeface="Times New Roman" panose="02020603050405020304" pitchFamily="18" charset="0"/>
              </a:rPr>
              <a:t>Arduino Mega </a:t>
            </a:r>
            <a:r>
              <a:rPr lang="en-US" sz="2800" b="1" dirty="0" smtClean="0">
                <a:solidFill>
                  <a:srgbClr val="FF0000"/>
                </a:solidFill>
                <a:latin typeface="Times New Roman" panose="02020603050405020304" pitchFamily="18" charset="0"/>
                <a:cs typeface="Times New Roman" panose="02020603050405020304" pitchFamily="18" charset="0"/>
              </a:rPr>
              <a:t>2560 </a:t>
            </a:r>
            <a:endParaRPr lang="en-US" sz="2800" b="1" dirty="0" smtClean="0">
              <a:solidFill>
                <a:srgbClr val="FF000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8903" y="2443460"/>
            <a:ext cx="4762500" cy="3571875"/>
          </a:xfrm>
          <a:prstGeom prst="rect">
            <a:avLst/>
          </a:prstGeom>
        </p:spPr>
      </p:pic>
      <p:sp>
        <p:nvSpPr>
          <p:cNvPr id="7" name="TextBox 6"/>
          <p:cNvSpPr txBox="1"/>
          <p:nvPr/>
        </p:nvSpPr>
        <p:spPr>
          <a:xfrm>
            <a:off x="6127845" y="2443460"/>
            <a:ext cx="5472752" cy="3785652"/>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The Mega 2560 is a microcontroller board based on the AT mega2560. It has 54 digital input/output </a:t>
            </a:r>
            <a:r>
              <a:rPr lang="en-US" sz="2400" dirty="0" smtClean="0">
                <a:latin typeface="Times New Roman" panose="02020603050405020304" pitchFamily="18" charset="0"/>
                <a:cs typeface="Times New Roman" panose="02020603050405020304" pitchFamily="18" charset="0"/>
              </a:rPr>
              <a:t>pins, </a:t>
            </a:r>
            <a:r>
              <a:rPr lang="en-US" sz="2400" dirty="0">
                <a:latin typeface="Times New Roman" panose="02020603050405020304" pitchFamily="18" charset="0"/>
                <a:cs typeface="Times New Roman" panose="02020603050405020304" pitchFamily="18" charset="0"/>
              </a:rPr>
              <a:t>a 16 MHz crystal oscillator, a USB connection, a power jack, an ICSP header, and a reset button. It contains everything needed to support the microcontroller; simply connect it to a computer with a USB cable or power it with a AC-to-DC adapter or battery to get started.</a:t>
            </a:r>
            <a:r>
              <a:rPr lang="en-US" sz="2400" dirty="0" smtClean="0">
                <a:latin typeface="Times New Roman" panose="02020603050405020304" pitchFamily="18" charset="0"/>
                <a:cs typeface="Times New Roman" panose="02020603050405020304" pitchFamily="18" charset="0"/>
              </a:rPr>
              <a:t> </a:t>
            </a:r>
            <a:endParaRPr lang="en-US" sz="2400" dirty="0"/>
          </a:p>
        </p:txBody>
      </p:sp>
    </p:spTree>
    <p:extLst>
      <p:ext uri="{BB962C8B-B14F-4D97-AF65-F5344CB8AC3E}">
        <p14:creationId xmlns:p14="http://schemas.microsoft.com/office/powerpoint/2010/main" val="164567562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700213" y="393496"/>
            <a:ext cx="8791575" cy="821350"/>
          </a:xfrm>
        </p:spPr>
        <p:txBody>
          <a:bodyPr>
            <a:normAutofit/>
          </a:bodyPr>
          <a:lstStyle/>
          <a:p>
            <a:pPr algn="ctr"/>
            <a:r>
              <a:rPr lang="en-US" sz="4400" cap="none" dirty="0" smtClean="0">
                <a:solidFill>
                  <a:schemeClr val="tx1"/>
                </a:solidFill>
                <a:latin typeface="Times New Roman" panose="02020603050405020304" pitchFamily="18" charset="0"/>
                <a:cs typeface="Times New Roman" panose="02020603050405020304" pitchFamily="18" charset="0"/>
              </a:rPr>
              <a:t>Hardware We Used For This Project</a:t>
            </a:r>
            <a:endParaRPr lang="en-US" cap="none" dirty="0">
              <a:solidFill>
                <a:schemeClr val="tx1"/>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1018903" y="1567543"/>
            <a:ext cx="10071463" cy="630942"/>
          </a:xfrm>
          <a:prstGeom prst="rect">
            <a:avLst/>
          </a:prstGeom>
          <a:noFill/>
        </p:spPr>
        <p:txBody>
          <a:bodyPr wrap="square" rtlCol="0">
            <a:spAutoFit/>
          </a:bodyPr>
          <a:lstStyle/>
          <a:p>
            <a:pPr marL="457200" indent="-457200">
              <a:buFont typeface="Wingdings" panose="05000000000000000000" pitchFamily="2" charset="2"/>
              <a:buChar char="v"/>
            </a:pPr>
            <a:r>
              <a:rPr lang="en-US" sz="3500" b="1" dirty="0">
                <a:solidFill>
                  <a:srgbClr val="FF0000"/>
                </a:solidFill>
                <a:latin typeface="Lucida Bright" panose="02040602050505020304" pitchFamily="18" charset="0"/>
              </a:rPr>
              <a:t>AD8232</a:t>
            </a:r>
            <a:r>
              <a:rPr lang="en-US" sz="3500" dirty="0">
                <a:latin typeface="Lucida Bright" panose="02040602050505020304" pitchFamily="18" charset="0"/>
              </a:rPr>
              <a:t> Heart Rate Monitor</a:t>
            </a:r>
          </a:p>
        </p:txBody>
      </p:sp>
      <p:sp>
        <p:nvSpPr>
          <p:cNvPr id="6" name="TextBox 5"/>
          <p:cNvSpPr txBox="1"/>
          <p:nvPr/>
        </p:nvSpPr>
        <p:spPr>
          <a:xfrm>
            <a:off x="4544704" y="2874347"/>
            <a:ext cx="7042245" cy="2308324"/>
          </a:xfrm>
          <a:prstGeom prst="rect">
            <a:avLst/>
          </a:prstGeom>
          <a:noFill/>
        </p:spPr>
        <p:txBody>
          <a:bodyPr wrap="square" rtlCol="0">
            <a:spAutoFit/>
          </a:bodyPr>
          <a:lstStyle/>
          <a:p>
            <a:pPr algn="just"/>
            <a:r>
              <a:rPr lang="en-US" sz="2400" dirty="0">
                <a:latin typeface="Lucida Bright" panose="02040602050505020304" pitchFamily="18" charset="0"/>
              </a:rPr>
              <a:t>The </a:t>
            </a:r>
            <a:r>
              <a:rPr lang="en-US" sz="2400" dirty="0">
                <a:latin typeface="Lucida Bright" panose="02040602050505020304" pitchFamily="18" charset="0"/>
                <a:hlinkClick r:id="rId2"/>
              </a:rPr>
              <a:t>AD8232</a:t>
            </a:r>
            <a:r>
              <a:rPr lang="en-US" sz="2400" dirty="0">
                <a:latin typeface="Lucida Bright" panose="02040602050505020304" pitchFamily="18" charset="0"/>
              </a:rPr>
              <a:t> is a neat little chip used </a:t>
            </a:r>
            <a:r>
              <a:rPr lang="en-US" sz="2400" dirty="0" smtClean="0">
                <a:latin typeface="Lucida Bright" panose="02040602050505020304" pitchFamily="18" charset="0"/>
              </a:rPr>
              <a:t>to measure </a:t>
            </a:r>
            <a:r>
              <a:rPr lang="en-US" sz="2400" dirty="0">
                <a:latin typeface="Lucida Bright" panose="02040602050505020304" pitchFamily="18" charset="0"/>
              </a:rPr>
              <a:t>the electrical activity of the </a:t>
            </a:r>
            <a:r>
              <a:rPr lang="en-US" sz="2400" dirty="0" smtClean="0">
                <a:latin typeface="Lucida Bright" panose="02040602050505020304" pitchFamily="18" charset="0"/>
              </a:rPr>
              <a:t>heart. This </a:t>
            </a:r>
            <a:r>
              <a:rPr lang="en-US" sz="2400" dirty="0">
                <a:latin typeface="Lucida Bright" panose="02040602050505020304" pitchFamily="18" charset="0"/>
              </a:rPr>
              <a:t>electrical activity can be charted as an ECG or </a:t>
            </a:r>
            <a:r>
              <a:rPr lang="en-US" sz="2400" dirty="0" smtClean="0">
                <a:latin typeface="Lucida Bright" panose="02040602050505020304" pitchFamily="18" charset="0"/>
              </a:rPr>
              <a:t>Electrocardiogram.</a:t>
            </a:r>
          </a:p>
          <a:p>
            <a:pPr algn="just"/>
            <a:r>
              <a:rPr lang="en-US" sz="2400" dirty="0" smtClean="0">
                <a:latin typeface="Lucida Bright" panose="02040602050505020304" pitchFamily="18" charset="0"/>
              </a:rPr>
              <a:t>Electrocardiography is </a:t>
            </a:r>
            <a:r>
              <a:rPr lang="en-US" sz="2400" dirty="0">
                <a:latin typeface="Lucida Bright" panose="02040602050505020304" pitchFamily="18" charset="0"/>
              </a:rPr>
              <a:t>used to help diagnose various heart </a:t>
            </a:r>
            <a:r>
              <a:rPr lang="en-US" sz="2400" dirty="0" smtClean="0">
                <a:latin typeface="Lucida Bright" panose="02040602050505020304" pitchFamily="18" charset="0"/>
              </a:rPr>
              <a:t>conditions.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471" y="2198485"/>
            <a:ext cx="4362450" cy="4362450"/>
          </a:xfrm>
          <a:prstGeom prst="rect">
            <a:avLst/>
          </a:prstGeom>
        </p:spPr>
      </p:pic>
    </p:spTree>
    <p:extLst>
      <p:ext uri="{BB962C8B-B14F-4D97-AF65-F5344CB8AC3E}">
        <p14:creationId xmlns:p14="http://schemas.microsoft.com/office/powerpoint/2010/main" val="297827138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700213" y="393496"/>
            <a:ext cx="8791575" cy="821350"/>
          </a:xfrm>
        </p:spPr>
        <p:txBody>
          <a:bodyPr>
            <a:normAutofit/>
          </a:bodyPr>
          <a:lstStyle/>
          <a:p>
            <a:pPr algn="ctr"/>
            <a:r>
              <a:rPr lang="en-US" sz="4400" cap="none" dirty="0" smtClean="0">
                <a:solidFill>
                  <a:schemeClr val="tx1"/>
                </a:solidFill>
                <a:latin typeface="Times New Roman" panose="02020603050405020304" pitchFamily="18" charset="0"/>
                <a:cs typeface="Times New Roman" panose="02020603050405020304" pitchFamily="18" charset="0"/>
              </a:rPr>
              <a:t>Hardware We Used For This Project</a:t>
            </a:r>
            <a:endParaRPr lang="en-US" cap="none" dirty="0">
              <a:solidFill>
                <a:schemeClr val="tx1"/>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1018903" y="1567543"/>
            <a:ext cx="10071463" cy="523220"/>
          </a:xfrm>
          <a:prstGeom prst="rect">
            <a:avLst/>
          </a:prstGeom>
          <a:noFill/>
        </p:spPr>
        <p:txBody>
          <a:bodyPr wrap="square" rtlCol="0">
            <a:spAutoFit/>
          </a:bodyPr>
          <a:lstStyle/>
          <a:p>
            <a:pPr marL="457200" indent="-457200">
              <a:buFont typeface="Wingdings" panose="05000000000000000000" pitchFamily="2" charset="2"/>
              <a:buChar char="v"/>
            </a:pPr>
            <a:r>
              <a:rPr lang="en-US" sz="2800" b="1" dirty="0" smtClean="0">
                <a:solidFill>
                  <a:srgbClr val="FF0000"/>
                </a:solidFill>
                <a:latin typeface="Times New Roman" panose="02020603050405020304" pitchFamily="18" charset="0"/>
                <a:cs typeface="Times New Roman" panose="02020603050405020304" pitchFamily="18" charset="0"/>
              </a:rPr>
              <a:t>AD8232 ECG </a:t>
            </a:r>
            <a:r>
              <a:rPr lang="en-US" sz="2800" b="1" dirty="0">
                <a:solidFill>
                  <a:srgbClr val="FF0000"/>
                </a:solidFill>
                <a:latin typeface="Times New Roman" panose="02020603050405020304" pitchFamily="18" charset="0"/>
                <a:cs typeface="Times New Roman" panose="02020603050405020304" pitchFamily="18" charset="0"/>
              </a:rPr>
              <a:t>Sensor Module</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8903" y="2443460"/>
            <a:ext cx="3803176" cy="3803176"/>
          </a:xfrm>
          <a:prstGeom prst="rect">
            <a:avLst/>
          </a:prstGeom>
        </p:spPr>
      </p:pic>
      <p:sp>
        <p:nvSpPr>
          <p:cNvPr id="7" name="TextBox 6"/>
          <p:cNvSpPr txBox="1"/>
          <p:nvPr/>
        </p:nvSpPr>
        <p:spPr>
          <a:xfrm>
            <a:off x="5240740" y="2443460"/>
            <a:ext cx="6400800" cy="2308324"/>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ECG also known as Electrocardiogram is a noninvasive medical procedure to measure the electrical activity of the Heart.  This process of measuring the heart activity is called as Electrocardiography. This ECG Sensor Module measures this activity and gives an output</a:t>
            </a:r>
            <a:r>
              <a:rPr lang="en-US" sz="2400" dirty="0" smtClean="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772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700213" y="393496"/>
            <a:ext cx="8791575" cy="821350"/>
          </a:xfrm>
        </p:spPr>
        <p:txBody>
          <a:bodyPr>
            <a:normAutofit/>
          </a:bodyPr>
          <a:lstStyle/>
          <a:p>
            <a:pPr algn="ctr"/>
            <a:r>
              <a:rPr lang="en-US" sz="4400" cap="none" dirty="0" smtClean="0">
                <a:solidFill>
                  <a:schemeClr val="tx1"/>
                </a:solidFill>
                <a:latin typeface="Times New Roman" panose="02020603050405020304" pitchFamily="18" charset="0"/>
                <a:cs typeface="Times New Roman" panose="02020603050405020304" pitchFamily="18" charset="0"/>
              </a:rPr>
              <a:t>Hardware We Used For This Project</a:t>
            </a:r>
            <a:endParaRPr lang="en-US" cap="none" dirty="0">
              <a:solidFill>
                <a:schemeClr val="tx1"/>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1018903" y="1567543"/>
            <a:ext cx="10071463" cy="523220"/>
          </a:xfrm>
          <a:prstGeom prst="rect">
            <a:avLst/>
          </a:prstGeom>
          <a:noFill/>
        </p:spPr>
        <p:txBody>
          <a:bodyPr wrap="square" rtlCol="0">
            <a:spAutoFit/>
          </a:bodyPr>
          <a:lstStyle/>
          <a:p>
            <a:pPr marL="457200" indent="-457200" algn="just">
              <a:buFont typeface="Wingdings" panose="05000000000000000000" pitchFamily="2" charset="2"/>
              <a:buChar char="v"/>
            </a:pPr>
            <a:r>
              <a:rPr lang="en-US" sz="2800" b="1" dirty="0" smtClean="0">
                <a:solidFill>
                  <a:srgbClr val="FF0000"/>
                </a:solidFill>
                <a:latin typeface="Times New Roman" panose="02020603050405020304" pitchFamily="18" charset="0"/>
                <a:cs typeface="Times New Roman" panose="02020603050405020304" pitchFamily="18" charset="0"/>
              </a:rPr>
              <a:t>ESP8266 </a:t>
            </a:r>
            <a:r>
              <a:rPr lang="en-US" sz="2800" b="1" dirty="0">
                <a:solidFill>
                  <a:srgbClr val="FF0000"/>
                </a:solidFill>
                <a:latin typeface="Times New Roman" panose="02020603050405020304" pitchFamily="18" charset="0"/>
                <a:cs typeface="Times New Roman" panose="02020603050405020304" pitchFamily="18" charset="0"/>
              </a:rPr>
              <a:t>Al Cloud </a:t>
            </a:r>
            <a:r>
              <a:rPr lang="en-US" sz="2800" b="1" dirty="0" smtClean="0">
                <a:solidFill>
                  <a:srgbClr val="FF0000"/>
                </a:solidFill>
                <a:latin typeface="Times New Roman" panose="02020603050405020304" pitchFamily="18" charset="0"/>
                <a:cs typeface="Times New Roman" panose="02020603050405020304" pitchFamily="18" charset="0"/>
              </a:rPr>
              <a:t>Inside</a:t>
            </a:r>
            <a:endParaRPr lang="en-US" sz="2800" b="1" dirty="0">
              <a:solidFill>
                <a:srgbClr val="FF0000"/>
              </a:solidFill>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8903" y="2443460"/>
            <a:ext cx="3809972" cy="3809972"/>
          </a:xfrm>
          <a:prstGeom prst="rect">
            <a:avLst/>
          </a:prstGeom>
        </p:spPr>
      </p:pic>
      <p:sp>
        <p:nvSpPr>
          <p:cNvPr id="6" name="TextBox 5"/>
          <p:cNvSpPr txBox="1"/>
          <p:nvPr/>
        </p:nvSpPr>
        <p:spPr>
          <a:xfrm>
            <a:off x="5254388" y="2443460"/>
            <a:ext cx="6387152" cy="2308324"/>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The ESP8266 Wi-Fi Module is a self contained SOC with integrated TCP/IP protocol stack that can give any microcontroller access to your Wi-Fi network. The ESP8266 is capable of hosting an application or offloading all Wi-Fi networking functions from another application processor.</a:t>
            </a:r>
            <a:endParaRPr lang="en-US" sz="2400" dirty="0"/>
          </a:p>
        </p:txBody>
      </p:sp>
    </p:spTree>
    <p:extLst>
      <p:ext uri="{BB962C8B-B14F-4D97-AF65-F5344CB8AC3E}">
        <p14:creationId xmlns:p14="http://schemas.microsoft.com/office/powerpoint/2010/main" val="35362977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700213" y="393496"/>
            <a:ext cx="8791575" cy="821350"/>
          </a:xfrm>
        </p:spPr>
        <p:txBody>
          <a:bodyPr>
            <a:normAutofit/>
          </a:bodyPr>
          <a:lstStyle/>
          <a:p>
            <a:pPr algn="ctr"/>
            <a:r>
              <a:rPr lang="en-US" sz="4400" cap="none" dirty="0" smtClean="0">
                <a:solidFill>
                  <a:schemeClr val="tx1"/>
                </a:solidFill>
                <a:latin typeface="Times New Roman" panose="02020603050405020304" pitchFamily="18" charset="0"/>
                <a:cs typeface="Times New Roman" panose="02020603050405020304" pitchFamily="18" charset="0"/>
              </a:rPr>
              <a:t>Hardware We Used For This Project</a:t>
            </a:r>
            <a:endParaRPr lang="en-US" cap="none" dirty="0">
              <a:solidFill>
                <a:schemeClr val="tx1"/>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1018903" y="1567543"/>
            <a:ext cx="10071463" cy="523220"/>
          </a:xfrm>
          <a:prstGeom prst="rect">
            <a:avLst/>
          </a:prstGeom>
          <a:noFill/>
        </p:spPr>
        <p:txBody>
          <a:bodyPr wrap="square" rtlCol="0">
            <a:spAutoFit/>
          </a:bodyPr>
          <a:lstStyle/>
          <a:p>
            <a:pPr marL="457200" indent="-457200" algn="just">
              <a:buFont typeface="Wingdings" panose="05000000000000000000" pitchFamily="2" charset="2"/>
              <a:buChar char="v"/>
            </a:pPr>
            <a:r>
              <a:rPr lang="en-US" sz="2800" b="1" dirty="0" smtClean="0">
                <a:solidFill>
                  <a:srgbClr val="FF0000"/>
                </a:solidFill>
                <a:latin typeface="Times New Roman" panose="02020603050405020304" pitchFamily="18" charset="0"/>
                <a:cs typeface="Times New Roman" panose="02020603050405020304" pitchFamily="18" charset="0"/>
              </a:rPr>
              <a:t>CP2102 </a:t>
            </a:r>
            <a:r>
              <a:rPr lang="en-US" sz="2800" b="1" dirty="0">
                <a:solidFill>
                  <a:srgbClr val="FF0000"/>
                </a:solidFill>
                <a:latin typeface="Times New Roman" panose="02020603050405020304" pitchFamily="18" charset="0"/>
                <a:cs typeface="Times New Roman" panose="02020603050405020304" pitchFamily="18" charset="0"/>
              </a:rPr>
              <a:t>USB 2.0 to TTL UART </a:t>
            </a:r>
            <a:r>
              <a:rPr lang="en-US" sz="2800" b="1" dirty="0" smtClean="0">
                <a:solidFill>
                  <a:srgbClr val="FF0000"/>
                </a:solidFill>
                <a:latin typeface="Times New Roman" panose="02020603050405020304" pitchFamily="18" charset="0"/>
                <a:cs typeface="Times New Roman" panose="02020603050405020304" pitchFamily="18" charset="0"/>
              </a:rPr>
              <a:t>Module converter</a:t>
            </a:r>
            <a:endParaRPr lang="en-US" sz="2800" b="1" dirty="0">
              <a:solidFill>
                <a:srgbClr val="FF0000"/>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5254388" y="2443460"/>
            <a:ext cx="6387152" cy="2308324"/>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The ESP8266 Wi-Fi Module is a self contained SOC with integrated TCP/IP protocol stack that can give any microcontroller access to your Wi-Fi network. The ESP8266 is capable of hosting an application or offloading all Wi-Fi networking functions from another application processor.</a:t>
            </a:r>
            <a:endParaRPr lang="en-US" sz="24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8903" y="2443460"/>
            <a:ext cx="3641316" cy="3641316"/>
          </a:xfrm>
          <a:prstGeom prst="rect">
            <a:avLst/>
          </a:prstGeom>
        </p:spPr>
      </p:pic>
    </p:spTree>
    <p:extLst>
      <p:ext uri="{BB962C8B-B14F-4D97-AF65-F5344CB8AC3E}">
        <p14:creationId xmlns:p14="http://schemas.microsoft.com/office/powerpoint/2010/main" val="13622037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466587">
            <a:off x="7692789" y="3179929"/>
            <a:ext cx="3359624" cy="2519718"/>
          </a:xfrm>
          <a:prstGeom prst="rect">
            <a:avLst/>
          </a:prstGeom>
        </p:spPr>
      </p:pic>
      <p:sp>
        <p:nvSpPr>
          <p:cNvPr id="3" name="Subtitle 2"/>
          <p:cNvSpPr>
            <a:spLocks noGrp="1"/>
          </p:cNvSpPr>
          <p:nvPr>
            <p:ph type="subTitle" idx="1"/>
          </p:nvPr>
        </p:nvSpPr>
        <p:spPr>
          <a:xfrm>
            <a:off x="1700213" y="393496"/>
            <a:ext cx="8791575" cy="821350"/>
          </a:xfrm>
        </p:spPr>
        <p:txBody>
          <a:bodyPr>
            <a:normAutofit fontScale="25000" lnSpcReduction="20000"/>
          </a:bodyPr>
          <a:lstStyle/>
          <a:p>
            <a:pPr algn="ctr"/>
            <a:r>
              <a:rPr lang="en-US" sz="16000" cap="none" dirty="0" smtClean="0">
                <a:solidFill>
                  <a:schemeClr val="tx1"/>
                </a:solidFill>
                <a:latin typeface="Times New Roman" panose="02020603050405020304" pitchFamily="18" charset="0"/>
                <a:cs typeface="Times New Roman" panose="02020603050405020304" pitchFamily="18" charset="0"/>
              </a:rPr>
              <a:t>Circuit</a:t>
            </a:r>
            <a:r>
              <a:rPr lang="en-US" sz="16000" dirty="0" smtClean="0">
                <a:latin typeface="Times New Roman" panose="02020603050405020304" pitchFamily="18" charset="0"/>
                <a:cs typeface="Times New Roman" panose="02020603050405020304" pitchFamily="18" charset="0"/>
              </a:rPr>
              <a:t> Diagram of the Project</a:t>
            </a:r>
            <a:endParaRPr lang="en-US" sz="16000" cap="none" dirty="0">
              <a:solidFill>
                <a:schemeClr val="tx1"/>
              </a:solidFill>
              <a:latin typeface="Times New Roman" panose="02020603050405020304" pitchFamily="18" charset="0"/>
              <a:cs typeface="Times New Roman" panose="02020603050405020304" pitchFamily="18" charset="0"/>
            </a:endParaRPr>
          </a:p>
          <a:p>
            <a:pPr algn="ctr"/>
            <a:r>
              <a:rPr lang="en-US" dirty="0" smtClean="0">
                <a:solidFill>
                  <a:schemeClr val="tx1"/>
                </a:solidFill>
              </a:rPr>
              <a:t> </a:t>
            </a:r>
            <a:endParaRPr lang="en-US" dirty="0">
              <a:solidFill>
                <a:schemeClr val="tx1"/>
              </a:solidFill>
            </a:endParaRPr>
          </a:p>
        </p:txBody>
      </p:sp>
      <p:sp>
        <p:nvSpPr>
          <p:cNvPr id="4" name="TextBox 3"/>
          <p:cNvSpPr txBox="1"/>
          <p:nvPr/>
        </p:nvSpPr>
        <p:spPr>
          <a:xfrm>
            <a:off x="964312" y="1037422"/>
            <a:ext cx="10071463" cy="584775"/>
          </a:xfrm>
          <a:prstGeom prst="rect">
            <a:avLst/>
          </a:prstGeom>
          <a:noFill/>
        </p:spPr>
        <p:txBody>
          <a:bodyPr wrap="square" rtlCol="0">
            <a:spAutoFit/>
          </a:bodyPr>
          <a:lstStyle/>
          <a:p>
            <a:pPr algn="just"/>
            <a:r>
              <a:rPr lang="en-US" sz="3200" b="1" dirty="0" smtClean="0">
                <a:solidFill>
                  <a:srgbClr val="FF0000"/>
                </a:solidFill>
                <a:latin typeface="Times New Roman" panose="02020603050405020304" pitchFamily="18" charset="0"/>
                <a:cs typeface="Times New Roman" panose="02020603050405020304" pitchFamily="18" charset="0"/>
              </a:rPr>
              <a:t> All Connection of this project</a:t>
            </a:r>
            <a:endParaRPr lang="en-US" sz="1200" dirty="0" smtClean="0">
              <a:solidFill>
                <a:srgbClr val="FF000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8437" y="1920302"/>
            <a:ext cx="6781800" cy="46863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40237" y="2088504"/>
            <a:ext cx="3920953" cy="3826850"/>
          </a:xfrm>
          <a:prstGeom prst="rect">
            <a:avLst/>
          </a:prstGeom>
        </p:spPr>
      </p:pic>
    </p:spTree>
    <p:extLst>
      <p:ext uri="{BB962C8B-B14F-4D97-AF65-F5344CB8AC3E}">
        <p14:creationId xmlns:p14="http://schemas.microsoft.com/office/powerpoint/2010/main" val="292553578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700213" y="393496"/>
            <a:ext cx="8791575" cy="821350"/>
          </a:xfrm>
        </p:spPr>
        <p:txBody>
          <a:bodyPr>
            <a:normAutofit fontScale="25000" lnSpcReduction="20000"/>
          </a:bodyPr>
          <a:lstStyle/>
          <a:p>
            <a:pPr algn="ctr"/>
            <a:r>
              <a:rPr lang="en-US" sz="16000" cap="none" dirty="0">
                <a:solidFill>
                  <a:schemeClr val="tx1"/>
                </a:solidFill>
                <a:latin typeface="Times New Roman" panose="02020603050405020304" pitchFamily="18" charset="0"/>
                <a:cs typeface="Times New Roman" panose="02020603050405020304" pitchFamily="18" charset="0"/>
              </a:rPr>
              <a:t>Introduce With Hardware </a:t>
            </a:r>
          </a:p>
          <a:p>
            <a:pPr algn="ctr"/>
            <a:r>
              <a:rPr lang="en-US" dirty="0" smtClean="0">
                <a:solidFill>
                  <a:schemeClr val="tx1"/>
                </a:solidFill>
              </a:rPr>
              <a:t> </a:t>
            </a:r>
            <a:endParaRPr lang="en-US" dirty="0">
              <a:solidFill>
                <a:schemeClr val="tx1"/>
              </a:solidFill>
            </a:endParaRPr>
          </a:p>
        </p:txBody>
      </p:sp>
      <p:sp>
        <p:nvSpPr>
          <p:cNvPr id="4" name="TextBox 3"/>
          <p:cNvSpPr txBox="1"/>
          <p:nvPr/>
        </p:nvSpPr>
        <p:spPr>
          <a:xfrm>
            <a:off x="420325" y="922458"/>
            <a:ext cx="10071463" cy="584775"/>
          </a:xfrm>
          <a:prstGeom prst="rect">
            <a:avLst/>
          </a:prstGeom>
          <a:noFill/>
        </p:spPr>
        <p:txBody>
          <a:bodyPr wrap="square" rtlCol="0">
            <a:spAutoFit/>
          </a:bodyPr>
          <a:lstStyle/>
          <a:p>
            <a:pPr algn="just"/>
            <a:r>
              <a:rPr lang="en-US" sz="3200" b="1" dirty="0" smtClean="0">
                <a:solidFill>
                  <a:srgbClr val="FF0000"/>
                </a:solidFill>
                <a:latin typeface="Times New Roman" panose="02020603050405020304" pitchFamily="18" charset="0"/>
                <a:cs typeface="Times New Roman" panose="02020603050405020304" pitchFamily="18" charset="0"/>
              </a:rPr>
              <a:t>Final Output of the Device</a:t>
            </a:r>
            <a:endParaRPr lang="en-US" sz="1200" dirty="0" smtClean="0">
              <a:solidFill>
                <a:srgbClr val="FF0000"/>
              </a:solidFill>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21373" y="1507233"/>
            <a:ext cx="6873922" cy="5155442"/>
          </a:xfrm>
          <a:prstGeom prst="rect">
            <a:avLst/>
          </a:prstGeom>
        </p:spPr>
      </p:pic>
    </p:spTree>
    <p:extLst>
      <p:ext uri="{BB962C8B-B14F-4D97-AF65-F5344CB8AC3E}">
        <p14:creationId xmlns:p14="http://schemas.microsoft.com/office/powerpoint/2010/main" val="2961267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61862" y="0"/>
            <a:ext cx="3430137" cy="545910"/>
          </a:xfrm>
        </p:spPr>
        <p:txBody>
          <a:bodyPr>
            <a:noAutofit/>
          </a:bodyPr>
          <a:lstStyle/>
          <a:p>
            <a:r>
              <a:rPr lang="en-US" sz="3000" dirty="0" smtClean="0"/>
              <a:t>Project Name</a:t>
            </a:r>
            <a:endParaRPr lang="en-US" sz="3000" dirty="0"/>
          </a:p>
        </p:txBody>
      </p:sp>
      <p:sp>
        <p:nvSpPr>
          <p:cNvPr id="3" name="Title 1"/>
          <p:cNvSpPr txBox="1">
            <a:spLocks/>
          </p:cNvSpPr>
          <p:nvPr/>
        </p:nvSpPr>
        <p:spPr>
          <a:xfrm>
            <a:off x="1678674" y="1897038"/>
            <a:ext cx="9635320" cy="2538483"/>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smtClean="0">
                <a:latin typeface="Lucida Bright" panose="02040602050505020304" pitchFamily="18" charset="0"/>
              </a:rPr>
              <a:t>Community Clinic Management System (CCMS)</a:t>
            </a:r>
            <a:endParaRPr lang="en-US" dirty="0">
              <a:latin typeface="Lucida Bright" panose="02040602050505020304" pitchFamily="18" charset="0"/>
            </a:endParaRPr>
          </a:p>
        </p:txBody>
      </p:sp>
      <p:sp>
        <p:nvSpPr>
          <p:cNvPr id="5" name="Slide Number Placeholder 4"/>
          <p:cNvSpPr>
            <a:spLocks noGrp="1"/>
          </p:cNvSpPr>
          <p:nvPr>
            <p:ph type="sldNum" sz="quarter" idx="12"/>
          </p:nvPr>
        </p:nvSpPr>
        <p:spPr>
          <a:xfrm>
            <a:off x="11438454" y="6492875"/>
            <a:ext cx="753545" cy="365125"/>
          </a:xfrm>
        </p:spPr>
        <p:txBody>
          <a:bodyPr/>
          <a:lstStyle/>
          <a:p>
            <a:fld id="{0ED69CEA-737F-4FA4-A50E-0FD15984907F}" type="slidenum">
              <a:rPr lang="en-US" smtClean="0"/>
              <a:t>2</a:t>
            </a:fld>
            <a:endParaRPr lang="en-US"/>
          </a:p>
        </p:txBody>
      </p:sp>
    </p:spTree>
    <p:extLst>
      <p:ext uri="{BB962C8B-B14F-4D97-AF65-F5344CB8AC3E}">
        <p14:creationId xmlns:p14="http://schemas.microsoft.com/office/powerpoint/2010/main" val="140064362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Thank You</a:t>
            </a:r>
            <a:endParaRPr lang="en-US" dirty="0"/>
          </a:p>
        </p:txBody>
      </p:sp>
    </p:spTree>
    <p:extLst>
      <p:ext uri="{BB962C8B-B14F-4D97-AF65-F5344CB8AC3E}">
        <p14:creationId xmlns:p14="http://schemas.microsoft.com/office/powerpoint/2010/main" val="42356010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93875" y="0"/>
            <a:ext cx="3198124" cy="545910"/>
          </a:xfrm>
        </p:spPr>
        <p:txBody>
          <a:bodyPr anchor="ctr">
            <a:noAutofit/>
          </a:bodyPr>
          <a:lstStyle/>
          <a:p>
            <a:r>
              <a:rPr lang="en-US" sz="2000" smtClean="0">
                <a:latin typeface="Lucida Bright" panose="02040602050505020304" pitchFamily="18" charset="0"/>
              </a:rPr>
              <a:t>Submission Supervision</a:t>
            </a:r>
            <a:endParaRPr lang="en-US" sz="2000" dirty="0">
              <a:latin typeface="Lucida Bright" panose="02040602050505020304" pitchFamily="18" charset="0"/>
            </a:endParaRPr>
          </a:p>
        </p:txBody>
      </p:sp>
      <p:sp>
        <p:nvSpPr>
          <p:cNvPr id="3" name="Title 1"/>
          <p:cNvSpPr txBox="1">
            <a:spLocks/>
          </p:cNvSpPr>
          <p:nvPr/>
        </p:nvSpPr>
        <p:spPr>
          <a:xfrm>
            <a:off x="957616" y="696037"/>
            <a:ext cx="4992807" cy="2811982"/>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2000" dirty="0" smtClean="0">
                <a:latin typeface="Lucida Bright" panose="02040602050505020304" pitchFamily="18" charset="0"/>
              </a:rPr>
              <a:t>Submitted By</a:t>
            </a:r>
          </a:p>
          <a:p>
            <a:pPr algn="l"/>
            <a:r>
              <a:rPr lang="en-US" sz="2000" dirty="0" smtClean="0">
                <a:latin typeface="Lucida Bright" panose="02040602050505020304" pitchFamily="18" charset="0"/>
              </a:rPr>
              <a:t>------------------------------------------------</a:t>
            </a:r>
          </a:p>
          <a:p>
            <a:pPr algn="l"/>
            <a:r>
              <a:rPr lang="en-US" sz="2000" dirty="0" smtClean="0">
                <a:latin typeface="Lucida Bright" panose="02040602050505020304" pitchFamily="18" charset="0"/>
              </a:rPr>
              <a:t>Md. Golam Habib (160221001)</a:t>
            </a:r>
          </a:p>
          <a:p>
            <a:pPr algn="l"/>
            <a:r>
              <a:rPr lang="en-US" sz="2000" dirty="0" smtClean="0">
                <a:latin typeface="Lucida Bright" panose="02040602050505020304" pitchFamily="18" charset="0"/>
              </a:rPr>
              <a:t>Md. </a:t>
            </a:r>
            <a:r>
              <a:rPr lang="en-US" sz="2000" dirty="0" err="1" smtClean="0">
                <a:latin typeface="Lucida Bright" panose="02040602050505020304" pitchFamily="18" charset="0"/>
              </a:rPr>
              <a:t>Ashikur</a:t>
            </a:r>
            <a:r>
              <a:rPr lang="en-US" sz="2000" dirty="0" smtClean="0">
                <a:latin typeface="Lucida Bright" panose="02040602050505020304" pitchFamily="18" charset="0"/>
              </a:rPr>
              <a:t> Rahman (</a:t>
            </a:r>
            <a:r>
              <a:rPr lang="en-US" sz="2000" dirty="0" smtClean="0">
                <a:effectLst/>
              </a:rPr>
              <a:t>160221005</a:t>
            </a:r>
            <a:r>
              <a:rPr lang="en-US" sz="2000" dirty="0" smtClean="0">
                <a:latin typeface="Lucida Bright" panose="02040602050505020304" pitchFamily="18" charset="0"/>
              </a:rPr>
              <a:t>)</a:t>
            </a:r>
          </a:p>
          <a:p>
            <a:pPr algn="l"/>
            <a:r>
              <a:rPr lang="en-US" sz="2000" dirty="0" smtClean="0">
                <a:latin typeface="Lucida Bright" panose="02040602050505020304" pitchFamily="18" charset="0"/>
              </a:rPr>
              <a:t>MD. </a:t>
            </a:r>
            <a:r>
              <a:rPr lang="en-US" sz="2000" dirty="0" err="1" smtClean="0">
                <a:latin typeface="Lucida Bright" panose="02040602050505020304" pitchFamily="18" charset="0"/>
              </a:rPr>
              <a:t>Nazrul</a:t>
            </a:r>
            <a:r>
              <a:rPr lang="en-US" sz="2000" dirty="0" smtClean="0">
                <a:latin typeface="Lucida Bright" panose="02040602050505020304" pitchFamily="18" charset="0"/>
              </a:rPr>
              <a:t> Islam (160221006)</a:t>
            </a:r>
            <a:endParaRPr lang="en-US" sz="2000" dirty="0">
              <a:latin typeface="Lucida Bright" panose="02040602050505020304" pitchFamily="18" charset="0"/>
            </a:endParaRPr>
          </a:p>
          <a:p>
            <a:pPr algn="l"/>
            <a:r>
              <a:rPr lang="en-US" sz="2000" dirty="0">
                <a:effectLst/>
              </a:rPr>
              <a:t>Md. Elias </a:t>
            </a:r>
            <a:r>
              <a:rPr lang="en-US" sz="2000" dirty="0" smtClean="0">
                <a:effectLst/>
              </a:rPr>
              <a:t>Hossain </a:t>
            </a:r>
            <a:r>
              <a:rPr lang="en-US" sz="2000" dirty="0" smtClean="0">
                <a:latin typeface="Lucida Bright" panose="02040602050505020304" pitchFamily="18" charset="0"/>
              </a:rPr>
              <a:t>(160221007)</a:t>
            </a:r>
            <a:endParaRPr lang="en-US" sz="2000" dirty="0">
              <a:latin typeface="Lucida Bright" panose="02040602050505020304" pitchFamily="18" charset="0"/>
            </a:endParaRPr>
          </a:p>
          <a:p>
            <a:pPr algn="l"/>
            <a:r>
              <a:rPr lang="en-US" sz="2000" dirty="0" err="1">
                <a:effectLst/>
              </a:rPr>
              <a:t>Aktarul</a:t>
            </a:r>
            <a:r>
              <a:rPr lang="en-US" sz="2000" dirty="0">
                <a:effectLst/>
              </a:rPr>
              <a:t> </a:t>
            </a:r>
            <a:r>
              <a:rPr lang="en-US" sz="2000" dirty="0" smtClean="0">
                <a:effectLst/>
              </a:rPr>
              <a:t>Islam</a:t>
            </a:r>
            <a:r>
              <a:rPr lang="en-US" sz="1800" dirty="0" smtClean="0">
                <a:effectLst/>
                <a:latin typeface="Lucida Bright" panose="02040602050505020304" pitchFamily="18" charset="0"/>
              </a:rPr>
              <a:t> </a:t>
            </a:r>
            <a:r>
              <a:rPr lang="en-US" sz="2000" dirty="0" smtClean="0">
                <a:latin typeface="Lucida Bright" panose="02040602050505020304" pitchFamily="18" charset="0"/>
              </a:rPr>
              <a:t>(160221008)</a:t>
            </a:r>
            <a:endParaRPr lang="en-US" sz="2000" dirty="0">
              <a:latin typeface="Lucida Bright" panose="02040602050505020304" pitchFamily="18" charset="0"/>
            </a:endParaRPr>
          </a:p>
          <a:p>
            <a:pPr algn="l"/>
            <a:r>
              <a:rPr lang="en-US" sz="2000" dirty="0" err="1">
                <a:effectLst/>
              </a:rPr>
              <a:t>Habiba</a:t>
            </a:r>
            <a:r>
              <a:rPr lang="en-US" sz="2000" dirty="0">
                <a:effectLst/>
              </a:rPr>
              <a:t> </a:t>
            </a:r>
            <a:r>
              <a:rPr lang="en-US" sz="2000" dirty="0" err="1" smtClean="0">
                <a:effectLst/>
              </a:rPr>
              <a:t>Arfin</a:t>
            </a:r>
            <a:r>
              <a:rPr lang="en-US" sz="1800" dirty="0" smtClean="0">
                <a:effectLst/>
                <a:latin typeface="Lucida Bright" panose="02040602050505020304" pitchFamily="18" charset="0"/>
              </a:rPr>
              <a:t> </a:t>
            </a:r>
            <a:r>
              <a:rPr lang="en-US" sz="2000" dirty="0" smtClean="0">
                <a:latin typeface="Lucida Bright" panose="02040602050505020304" pitchFamily="18" charset="0"/>
              </a:rPr>
              <a:t>(160221009)</a:t>
            </a:r>
            <a:endParaRPr lang="en-US" sz="2000" dirty="0">
              <a:latin typeface="Lucida Bright" panose="02040602050505020304" pitchFamily="18" charset="0"/>
            </a:endParaRPr>
          </a:p>
          <a:p>
            <a:pPr algn="l"/>
            <a:endParaRPr lang="en-US" sz="2000" dirty="0">
              <a:latin typeface="Lucida Bright" panose="02040602050505020304" pitchFamily="18" charset="0"/>
            </a:endParaRPr>
          </a:p>
        </p:txBody>
      </p:sp>
      <p:sp>
        <p:nvSpPr>
          <p:cNvPr id="5" name="Slide Number Placeholder 4"/>
          <p:cNvSpPr>
            <a:spLocks noGrp="1"/>
          </p:cNvSpPr>
          <p:nvPr>
            <p:ph type="sldNum" sz="quarter" idx="12"/>
          </p:nvPr>
        </p:nvSpPr>
        <p:spPr>
          <a:xfrm>
            <a:off x="11414763" y="6470128"/>
            <a:ext cx="753545" cy="365125"/>
          </a:xfrm>
        </p:spPr>
        <p:txBody>
          <a:bodyPr/>
          <a:lstStyle/>
          <a:p>
            <a:fld id="{0ED69CEA-737F-4FA4-A50E-0FD15984907F}" type="slidenum">
              <a:rPr lang="en-US" sz="1500" smtClean="0">
                <a:latin typeface="Lucida Bright" panose="02040602050505020304" pitchFamily="18" charset="0"/>
              </a:rPr>
              <a:t>3</a:t>
            </a:fld>
            <a:endParaRPr lang="en-US" sz="1500">
              <a:latin typeface="Lucida Bright" panose="02040602050505020304" pitchFamily="18" charset="0"/>
            </a:endParaRPr>
          </a:p>
        </p:txBody>
      </p:sp>
      <p:sp>
        <p:nvSpPr>
          <p:cNvPr id="13" name="Title 1"/>
          <p:cNvSpPr txBox="1">
            <a:spLocks/>
          </p:cNvSpPr>
          <p:nvPr/>
        </p:nvSpPr>
        <p:spPr>
          <a:xfrm>
            <a:off x="6635085" y="3016158"/>
            <a:ext cx="4992807" cy="2429299"/>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2000" dirty="0" smtClean="0">
                <a:latin typeface="Lucida Bright" panose="02040602050505020304" pitchFamily="18" charset="0"/>
              </a:rPr>
              <a:t>Supervised By</a:t>
            </a:r>
          </a:p>
          <a:p>
            <a:pPr algn="l"/>
            <a:r>
              <a:rPr lang="en-US" sz="2000" dirty="0" smtClean="0">
                <a:latin typeface="Lucida Bright" panose="02040602050505020304" pitchFamily="18" charset="0"/>
              </a:rPr>
              <a:t>------------------------------------------------</a:t>
            </a:r>
          </a:p>
          <a:p>
            <a:pPr algn="l"/>
            <a:r>
              <a:rPr lang="en-US" sz="2000" b="1" dirty="0"/>
              <a:t>MD. OBAIDUR RAHMAN</a:t>
            </a:r>
          </a:p>
          <a:p>
            <a:pPr algn="l"/>
            <a:r>
              <a:rPr lang="en-US" sz="2000" b="1" dirty="0" smtClean="0"/>
              <a:t>Associate </a:t>
            </a:r>
            <a:r>
              <a:rPr lang="en-US" sz="2000" b="1" dirty="0"/>
              <a:t>Professor &amp; Chairman</a:t>
            </a:r>
          </a:p>
          <a:p>
            <a:pPr algn="l"/>
            <a:r>
              <a:rPr lang="en-US" sz="2000" b="1" dirty="0"/>
              <a:t>Computer Science and Engineering (CSE)</a:t>
            </a:r>
          </a:p>
          <a:p>
            <a:pPr algn="l"/>
            <a:r>
              <a:rPr lang="en-US" sz="2000" b="1" dirty="0"/>
              <a:t>European University of Bangladesh</a:t>
            </a:r>
          </a:p>
          <a:p>
            <a:pPr algn="l"/>
            <a:endParaRPr lang="en-US" sz="2000" dirty="0">
              <a:latin typeface="Lucida Bright" panose="02040602050505020304" pitchFamily="18" charset="0"/>
            </a:endParaRPr>
          </a:p>
        </p:txBody>
      </p:sp>
    </p:spTree>
    <p:extLst>
      <p:ext uri="{BB962C8B-B14F-4D97-AF65-F5344CB8AC3E}">
        <p14:creationId xmlns:p14="http://schemas.microsoft.com/office/powerpoint/2010/main" val="38304032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93875" y="0"/>
            <a:ext cx="3198124" cy="545910"/>
          </a:xfrm>
        </p:spPr>
        <p:txBody>
          <a:bodyPr anchor="ctr">
            <a:noAutofit/>
          </a:bodyPr>
          <a:lstStyle/>
          <a:p>
            <a:r>
              <a:rPr lang="en-US" sz="2000" dirty="0" smtClean="0">
                <a:latin typeface="Lucida Bright" panose="02040602050505020304" pitchFamily="18" charset="0"/>
              </a:rPr>
              <a:t>Project Intro</a:t>
            </a:r>
            <a:endParaRPr lang="en-US" sz="2000" dirty="0">
              <a:latin typeface="Lucida Bright" panose="02040602050505020304" pitchFamily="18" charset="0"/>
            </a:endParaRPr>
          </a:p>
        </p:txBody>
      </p:sp>
      <p:sp>
        <p:nvSpPr>
          <p:cNvPr id="5" name="Slide Number Placeholder 4"/>
          <p:cNvSpPr>
            <a:spLocks noGrp="1"/>
          </p:cNvSpPr>
          <p:nvPr>
            <p:ph type="sldNum" sz="quarter" idx="12"/>
          </p:nvPr>
        </p:nvSpPr>
        <p:spPr>
          <a:xfrm>
            <a:off x="11414763" y="6470128"/>
            <a:ext cx="753545" cy="365125"/>
          </a:xfrm>
        </p:spPr>
        <p:txBody>
          <a:bodyPr/>
          <a:lstStyle/>
          <a:p>
            <a:fld id="{0ED69CEA-737F-4FA4-A50E-0FD15984907F}" type="slidenum">
              <a:rPr lang="en-US" sz="1500" smtClean="0">
                <a:latin typeface="Lucida Bright" panose="02040602050505020304" pitchFamily="18" charset="0"/>
              </a:rPr>
              <a:t>4</a:t>
            </a:fld>
            <a:endParaRPr lang="en-US" sz="1500">
              <a:latin typeface="Lucida Bright" panose="02040602050505020304" pitchFamily="18" charset="0"/>
            </a:endParaRPr>
          </a:p>
        </p:txBody>
      </p:sp>
      <p:sp>
        <p:nvSpPr>
          <p:cNvPr id="13" name="Title 1"/>
          <p:cNvSpPr txBox="1">
            <a:spLocks/>
          </p:cNvSpPr>
          <p:nvPr/>
        </p:nvSpPr>
        <p:spPr>
          <a:xfrm>
            <a:off x="333829" y="682171"/>
            <a:ext cx="11553371" cy="5650391"/>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sz="2500" dirty="0" smtClean="0">
                <a:effectLst/>
                <a:latin typeface="Lucida Bright" panose="02040602050505020304" pitchFamily="18" charset="0"/>
              </a:rPr>
              <a:t>Healthcare is now a burning issue not only Bangladesh but all over the world. To </a:t>
            </a:r>
            <a:r>
              <a:rPr lang="en-US" sz="2500" dirty="0">
                <a:effectLst/>
                <a:latin typeface="Lucida Bright" panose="02040602050505020304" pitchFamily="18" charset="0"/>
              </a:rPr>
              <a:t>ensure equitable healthcare for every resident in Bangladesh, an extensive network of health services has been </a:t>
            </a:r>
            <a:r>
              <a:rPr lang="en-US" sz="2500" dirty="0" smtClean="0">
                <a:effectLst/>
                <a:latin typeface="Lucida Bright" panose="02040602050505020304" pitchFamily="18" charset="0"/>
              </a:rPr>
              <a:t>established. Bangladesh </a:t>
            </a:r>
            <a:r>
              <a:rPr lang="en-US" sz="2500" dirty="0">
                <a:effectLst/>
                <a:latin typeface="Lucida Bright" panose="02040602050505020304" pitchFamily="18" charset="0"/>
              </a:rPr>
              <a:t>has achieved notable progress on different health </a:t>
            </a:r>
            <a:r>
              <a:rPr lang="en-US" sz="2500" dirty="0" smtClean="0">
                <a:effectLst/>
                <a:latin typeface="Lucida Bright" panose="02040602050505020304" pitchFamily="18" charset="0"/>
              </a:rPr>
              <a:t>parameters.</a:t>
            </a:r>
          </a:p>
          <a:p>
            <a:pPr algn="just"/>
            <a:endParaRPr lang="en-US" sz="2500" dirty="0">
              <a:effectLst/>
              <a:latin typeface="Lucida Bright" panose="02040602050505020304" pitchFamily="18" charset="0"/>
            </a:endParaRPr>
          </a:p>
          <a:p>
            <a:pPr algn="just"/>
            <a:r>
              <a:rPr lang="en-US" sz="2500" dirty="0">
                <a:effectLst/>
                <a:latin typeface="Lucida Bright" panose="02040602050505020304" pitchFamily="18" charset="0"/>
              </a:rPr>
              <a:t>Infrastructure of healthcare facilities can be divided into three levels: medical universities, </a:t>
            </a:r>
            <a:endParaRPr lang="en-US" sz="2500" dirty="0" smtClean="0">
              <a:effectLst/>
              <a:latin typeface="Lucida Bright" panose="02040602050505020304" pitchFamily="18" charset="0"/>
            </a:endParaRPr>
          </a:p>
          <a:p>
            <a:pPr algn="just"/>
            <a:r>
              <a:rPr lang="en-US" sz="2500" dirty="0" smtClean="0">
                <a:effectLst/>
                <a:latin typeface="Lucida Bright" panose="02040602050505020304" pitchFamily="18" charset="0"/>
              </a:rPr>
              <a:t>medical </a:t>
            </a:r>
            <a:r>
              <a:rPr lang="en-US" sz="2500" dirty="0">
                <a:effectLst/>
                <a:latin typeface="Lucida Bright" panose="02040602050505020304" pitchFamily="18" charset="0"/>
              </a:rPr>
              <a:t>college hospitals, and </a:t>
            </a:r>
            <a:endParaRPr lang="en-US" sz="2500" dirty="0" smtClean="0">
              <a:effectLst/>
              <a:latin typeface="Lucida Bright" panose="02040602050505020304" pitchFamily="18" charset="0"/>
            </a:endParaRPr>
          </a:p>
          <a:p>
            <a:pPr algn="just"/>
            <a:r>
              <a:rPr lang="en-US" sz="2500" dirty="0" smtClean="0">
                <a:effectLst/>
                <a:latin typeface="Lucida Bright" panose="02040602050505020304" pitchFamily="18" charset="0"/>
              </a:rPr>
              <a:t>specialty </a:t>
            </a:r>
            <a:r>
              <a:rPr lang="en-US" sz="2500" dirty="0">
                <a:effectLst/>
                <a:latin typeface="Lucida Bright" panose="02040602050505020304" pitchFamily="18" charset="0"/>
              </a:rPr>
              <a:t>hospitals exist at the tertiary level. </a:t>
            </a:r>
            <a:endParaRPr lang="en-US" sz="2500" dirty="0" smtClean="0">
              <a:effectLst/>
              <a:latin typeface="Lucida Bright" panose="02040602050505020304" pitchFamily="18" charset="0"/>
            </a:endParaRPr>
          </a:p>
          <a:p>
            <a:pPr algn="just"/>
            <a:endParaRPr lang="en-US" sz="2500" dirty="0">
              <a:effectLst/>
              <a:latin typeface="Lucida Bright" panose="02040602050505020304" pitchFamily="18" charset="0"/>
            </a:endParaRPr>
          </a:p>
          <a:p>
            <a:pPr algn="just"/>
            <a:r>
              <a:rPr lang="en-US" sz="2500" dirty="0" smtClean="0">
                <a:effectLst/>
                <a:latin typeface="Lucida Bright" panose="02040602050505020304" pitchFamily="18" charset="0"/>
              </a:rPr>
              <a:t>District </a:t>
            </a:r>
            <a:r>
              <a:rPr lang="en-US" sz="2500" dirty="0">
                <a:effectLst/>
                <a:latin typeface="Lucida Bright" panose="02040602050505020304" pitchFamily="18" charset="0"/>
              </a:rPr>
              <a:t>hospitals, maternal and child welfare centers are considered to be on the secondary </a:t>
            </a:r>
            <a:r>
              <a:rPr lang="en-US" sz="2500" dirty="0" smtClean="0">
                <a:effectLst/>
                <a:latin typeface="Lucida Bright" panose="02040602050505020304" pitchFamily="18" charset="0"/>
              </a:rPr>
              <a:t>level.</a:t>
            </a:r>
            <a:r>
              <a:rPr lang="en-US" sz="2500" dirty="0">
                <a:effectLst/>
                <a:latin typeface="Lucida Bright" panose="02040602050505020304" pitchFamily="18" charset="0"/>
              </a:rPr>
              <a:t> </a:t>
            </a:r>
            <a:r>
              <a:rPr lang="en-US" sz="2500" dirty="0" err="1" smtClean="0">
                <a:effectLst/>
                <a:latin typeface="Lucida Bright" panose="02040602050505020304" pitchFamily="18" charset="0"/>
              </a:rPr>
              <a:t>Upazila</a:t>
            </a:r>
            <a:r>
              <a:rPr lang="en-US" sz="2500" dirty="0" smtClean="0">
                <a:effectLst/>
                <a:latin typeface="Lucida Bright" panose="02040602050505020304" pitchFamily="18" charset="0"/>
              </a:rPr>
              <a:t> </a:t>
            </a:r>
            <a:r>
              <a:rPr lang="en-US" sz="2500" dirty="0">
                <a:effectLst/>
                <a:latin typeface="Lucida Bright" panose="02040602050505020304" pitchFamily="18" charset="0"/>
              </a:rPr>
              <a:t>health complexes, union health &amp; family welfare centers, and community clinics (lowest-level healthcare facilities) are the primary level healthcare providers.</a:t>
            </a:r>
            <a:endParaRPr lang="en-US" sz="2500" dirty="0">
              <a:latin typeface="Lucida Bright" panose="02040602050505020304" pitchFamily="18" charset="0"/>
            </a:endParaRPr>
          </a:p>
        </p:txBody>
      </p:sp>
    </p:spTree>
    <p:extLst>
      <p:ext uri="{BB962C8B-B14F-4D97-AF65-F5344CB8AC3E}">
        <p14:creationId xmlns:p14="http://schemas.microsoft.com/office/powerpoint/2010/main" val="8674268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93875" y="0"/>
            <a:ext cx="3198124" cy="545910"/>
          </a:xfrm>
        </p:spPr>
        <p:txBody>
          <a:bodyPr anchor="ctr">
            <a:noAutofit/>
          </a:bodyPr>
          <a:lstStyle/>
          <a:p>
            <a:r>
              <a:rPr lang="en-US" sz="2000" dirty="0" smtClean="0">
                <a:latin typeface="Lucida Bright" panose="02040602050505020304" pitchFamily="18" charset="0"/>
              </a:rPr>
              <a:t>Community Clinic</a:t>
            </a:r>
            <a:endParaRPr lang="en-US" sz="2000" dirty="0">
              <a:latin typeface="Lucida Bright" panose="02040602050505020304" pitchFamily="18" charset="0"/>
            </a:endParaRPr>
          </a:p>
        </p:txBody>
      </p:sp>
      <p:sp>
        <p:nvSpPr>
          <p:cNvPr id="5" name="Slide Number Placeholder 4"/>
          <p:cNvSpPr>
            <a:spLocks noGrp="1"/>
          </p:cNvSpPr>
          <p:nvPr>
            <p:ph type="sldNum" sz="quarter" idx="12"/>
          </p:nvPr>
        </p:nvSpPr>
        <p:spPr>
          <a:xfrm>
            <a:off x="11414763" y="6470128"/>
            <a:ext cx="753545" cy="365125"/>
          </a:xfrm>
        </p:spPr>
        <p:txBody>
          <a:bodyPr/>
          <a:lstStyle/>
          <a:p>
            <a:fld id="{0ED69CEA-737F-4FA4-A50E-0FD15984907F}" type="slidenum">
              <a:rPr lang="en-US" sz="1500" smtClean="0">
                <a:latin typeface="Lucida Bright" panose="02040602050505020304" pitchFamily="18" charset="0"/>
              </a:rPr>
              <a:t>5</a:t>
            </a:fld>
            <a:endParaRPr lang="en-US" sz="1500">
              <a:latin typeface="Lucida Bright" panose="02040602050505020304" pitchFamily="18" charset="0"/>
            </a:endParaRPr>
          </a:p>
        </p:txBody>
      </p:sp>
      <p:sp>
        <p:nvSpPr>
          <p:cNvPr id="13" name="Title 1"/>
          <p:cNvSpPr txBox="1">
            <a:spLocks/>
          </p:cNvSpPr>
          <p:nvPr/>
        </p:nvSpPr>
        <p:spPr>
          <a:xfrm>
            <a:off x="111455" y="791574"/>
            <a:ext cx="5505694" cy="5540988"/>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sz="2500" dirty="0" smtClean="0">
                <a:effectLst/>
                <a:latin typeface="Lucida Bright" panose="02040602050505020304" pitchFamily="18" charset="0"/>
              </a:rPr>
              <a:t>A healthcare </a:t>
            </a:r>
            <a:r>
              <a:rPr lang="en-US" sz="2500" dirty="0">
                <a:effectLst/>
                <a:latin typeface="Lucida Bright" panose="02040602050505020304" pitchFamily="18" charset="0"/>
              </a:rPr>
              <a:t>center, </a:t>
            </a:r>
            <a:r>
              <a:rPr lang="en-US" sz="2500" b="1" dirty="0">
                <a:effectLst/>
                <a:latin typeface="Lucida Bright" panose="02040602050505020304" pitchFamily="18" charset="0"/>
              </a:rPr>
              <a:t>health center</a:t>
            </a:r>
            <a:r>
              <a:rPr lang="en-US" sz="2500" dirty="0">
                <a:effectLst/>
                <a:latin typeface="Lucida Bright" panose="02040602050505020304" pitchFamily="18" charset="0"/>
              </a:rPr>
              <a:t>, or </a:t>
            </a:r>
            <a:r>
              <a:rPr lang="en-US" sz="2500" b="1" dirty="0">
                <a:effectLst/>
                <a:latin typeface="Lucida Bright" panose="02040602050505020304" pitchFamily="18" charset="0"/>
              </a:rPr>
              <a:t>community health center</a:t>
            </a:r>
            <a:r>
              <a:rPr lang="en-US" sz="2500" dirty="0">
                <a:effectLst/>
                <a:latin typeface="Lucida Bright" panose="02040602050505020304" pitchFamily="18" charset="0"/>
              </a:rPr>
              <a:t> is one of a network of </a:t>
            </a:r>
            <a:r>
              <a:rPr lang="en-US" sz="2500" b="1" dirty="0">
                <a:effectLst/>
                <a:latin typeface="Lucida Bright" panose="02040602050505020304" pitchFamily="18" charset="0"/>
              </a:rPr>
              <a:t>clinics</a:t>
            </a:r>
            <a:r>
              <a:rPr lang="en-US" sz="2500" dirty="0">
                <a:effectLst/>
                <a:latin typeface="Lucida Bright" panose="02040602050505020304" pitchFamily="18" charset="0"/>
              </a:rPr>
              <a:t> staffed by a group of general practitioners and nurses providing healthcare services to people in a certain area</a:t>
            </a:r>
            <a:r>
              <a:rPr lang="en-US" sz="2500" dirty="0" smtClean="0">
                <a:effectLst/>
                <a:latin typeface="Lucida Bright" panose="02040602050505020304" pitchFamily="18" charset="0"/>
              </a:rPr>
              <a:t>.</a:t>
            </a:r>
          </a:p>
          <a:p>
            <a:pPr algn="just"/>
            <a:endParaRPr lang="en-US" sz="2500" dirty="0">
              <a:effectLst/>
              <a:latin typeface="Lucida Bright" panose="02040602050505020304" pitchFamily="18" charset="0"/>
            </a:endParaRPr>
          </a:p>
          <a:p>
            <a:pPr algn="just"/>
            <a:r>
              <a:rPr lang="en-US" sz="2500" dirty="0">
                <a:effectLst/>
              </a:rPr>
              <a:t>Bangladesh has established more than 13,000 community clinics (CCs) to provide primary </a:t>
            </a:r>
            <a:r>
              <a:rPr lang="en-US" sz="2500" dirty="0" smtClean="0">
                <a:effectLst/>
              </a:rPr>
              <a:t>healthcare.</a:t>
            </a:r>
            <a:endParaRPr lang="en-US" sz="2500" dirty="0">
              <a:latin typeface="Lucida Bright" panose="02040602050505020304"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17149" y="1692321"/>
            <a:ext cx="6174385" cy="4108519"/>
          </a:xfrm>
          <a:prstGeom prst="rect">
            <a:avLst/>
          </a:prstGeom>
        </p:spPr>
      </p:pic>
      <p:sp>
        <p:nvSpPr>
          <p:cNvPr id="6" name="Title 1"/>
          <p:cNvSpPr txBox="1">
            <a:spLocks/>
          </p:cNvSpPr>
          <p:nvPr/>
        </p:nvSpPr>
        <p:spPr>
          <a:xfrm>
            <a:off x="0" y="764278"/>
            <a:ext cx="12168308" cy="545910"/>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500" dirty="0" smtClean="0">
                <a:latin typeface="Lucida Bright" panose="02040602050505020304" pitchFamily="18" charset="0"/>
              </a:rPr>
              <a:t>Community Clinic</a:t>
            </a:r>
            <a:endParaRPr lang="en-US" sz="2500" dirty="0">
              <a:latin typeface="Lucida Bright" panose="02040602050505020304" pitchFamily="18" charset="0"/>
            </a:endParaRPr>
          </a:p>
        </p:txBody>
      </p:sp>
    </p:spTree>
    <p:extLst>
      <p:ext uri="{BB962C8B-B14F-4D97-AF65-F5344CB8AC3E}">
        <p14:creationId xmlns:p14="http://schemas.microsoft.com/office/powerpoint/2010/main" val="397365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83366" y="32441"/>
            <a:ext cx="1084942" cy="677333"/>
          </a:xfrm>
        </p:spPr>
        <p:txBody>
          <a:bodyPr anchor="ctr">
            <a:noAutofit/>
          </a:bodyPr>
          <a:lstStyle/>
          <a:p>
            <a:r>
              <a:rPr lang="en-US" sz="2000" dirty="0" smtClean="0">
                <a:latin typeface="Lucida Bright" panose="02040602050505020304" pitchFamily="18" charset="0"/>
              </a:rPr>
              <a:t>CCMS</a:t>
            </a:r>
            <a:endParaRPr lang="en-US" sz="2000" dirty="0">
              <a:latin typeface="Lucida Bright" panose="02040602050505020304" pitchFamily="18" charset="0"/>
            </a:endParaRPr>
          </a:p>
        </p:txBody>
      </p:sp>
      <p:sp>
        <p:nvSpPr>
          <p:cNvPr id="5" name="Slide Number Placeholder 4"/>
          <p:cNvSpPr>
            <a:spLocks noGrp="1"/>
          </p:cNvSpPr>
          <p:nvPr>
            <p:ph type="sldNum" sz="quarter" idx="12"/>
          </p:nvPr>
        </p:nvSpPr>
        <p:spPr>
          <a:xfrm>
            <a:off x="11414763" y="6492875"/>
            <a:ext cx="753545" cy="365125"/>
          </a:xfrm>
        </p:spPr>
        <p:txBody>
          <a:bodyPr/>
          <a:lstStyle/>
          <a:p>
            <a:fld id="{0ED69CEA-737F-4FA4-A50E-0FD15984907F}" type="slidenum">
              <a:rPr lang="en-US" sz="1500" smtClean="0">
                <a:latin typeface="Lucida Bright" panose="02040602050505020304" pitchFamily="18" charset="0"/>
              </a:rPr>
              <a:t>6</a:t>
            </a:fld>
            <a:endParaRPr lang="en-US" sz="1500" dirty="0">
              <a:latin typeface="Lucida Bright" panose="02040602050505020304" pitchFamily="18" charset="0"/>
            </a:endParaRPr>
          </a:p>
        </p:txBody>
      </p:sp>
      <p:sp>
        <p:nvSpPr>
          <p:cNvPr id="6" name="Title 1"/>
          <p:cNvSpPr txBox="1">
            <a:spLocks/>
          </p:cNvSpPr>
          <p:nvPr/>
        </p:nvSpPr>
        <p:spPr>
          <a:xfrm>
            <a:off x="377371" y="764278"/>
            <a:ext cx="10705996" cy="545910"/>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2500" dirty="0" smtClean="0">
                <a:latin typeface="Lucida Bright" panose="02040602050505020304" pitchFamily="18" charset="0"/>
              </a:rPr>
              <a:t>Our Project</a:t>
            </a:r>
            <a:endParaRPr lang="en-US" sz="2500" dirty="0">
              <a:latin typeface="Lucida Bright" panose="02040602050505020304" pitchFamily="18" charset="0"/>
            </a:endParaRPr>
          </a:p>
        </p:txBody>
      </p:sp>
      <p:sp>
        <p:nvSpPr>
          <p:cNvPr id="10" name="Text Placeholder 7"/>
          <p:cNvSpPr txBox="1">
            <a:spLocks/>
          </p:cNvSpPr>
          <p:nvPr/>
        </p:nvSpPr>
        <p:spPr>
          <a:xfrm>
            <a:off x="377371" y="1816585"/>
            <a:ext cx="11037391" cy="1042729"/>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0" indent="0" algn="ctr" defTabSz="457200" rtl="0" eaLnBrk="1" latinLnBrk="0" hangingPunct="1">
              <a:spcBef>
                <a:spcPct val="20000"/>
              </a:spcBef>
              <a:spcAft>
                <a:spcPts val="600"/>
              </a:spcAft>
              <a:buClr>
                <a:schemeClr val="tx2"/>
              </a:buClr>
              <a:buSzPct val="70000"/>
              <a:buFont typeface="Wingdings 2" charset="2"/>
              <a:buNone/>
              <a:defRPr sz="2000" kern="1200">
                <a:ln>
                  <a:solidFill>
                    <a:schemeClr val="bg1">
                      <a:lumMod val="75000"/>
                      <a:lumOff val="25000"/>
                      <a:alpha val="10000"/>
                    </a:schemeClr>
                  </a:solidFill>
                </a:ln>
                <a:solidFill>
                  <a:schemeClr val="tx1"/>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8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9pPr>
          </a:lstStyle>
          <a:p>
            <a:pPr algn="l"/>
            <a:r>
              <a:rPr lang="en-US" sz="2500" dirty="0" smtClean="0">
                <a:latin typeface="Lucida Bright" panose="02040602050505020304" pitchFamily="18" charset="0"/>
              </a:rPr>
              <a:t>Cloud based Health Care Monitoring system from root level of public health. Consist of hardware equipment's, Data and a System.</a:t>
            </a:r>
          </a:p>
        </p:txBody>
      </p:sp>
      <p:sp>
        <p:nvSpPr>
          <p:cNvPr id="11" name="Text Placeholder 7"/>
          <p:cNvSpPr txBox="1">
            <a:spLocks/>
          </p:cNvSpPr>
          <p:nvPr/>
        </p:nvSpPr>
        <p:spPr>
          <a:xfrm>
            <a:off x="377371" y="2760557"/>
            <a:ext cx="10827658" cy="1915537"/>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marL="0" indent="0" algn="ctr" defTabSz="457200" rtl="0" eaLnBrk="1" latinLnBrk="0" hangingPunct="1">
              <a:spcBef>
                <a:spcPct val="20000"/>
              </a:spcBef>
              <a:spcAft>
                <a:spcPts val="600"/>
              </a:spcAft>
              <a:buClr>
                <a:schemeClr val="tx2"/>
              </a:buClr>
              <a:buSzPct val="70000"/>
              <a:buFont typeface="Wingdings 2" charset="2"/>
              <a:buNone/>
              <a:defRPr sz="2000" kern="1200">
                <a:ln>
                  <a:solidFill>
                    <a:schemeClr val="bg1">
                      <a:lumMod val="75000"/>
                      <a:lumOff val="25000"/>
                      <a:alpha val="10000"/>
                    </a:schemeClr>
                  </a:solidFill>
                </a:ln>
                <a:solidFill>
                  <a:schemeClr val="tx1"/>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8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9pPr>
          </a:lstStyle>
          <a:p>
            <a:r>
              <a:rPr lang="en-US" sz="4000" b="1" dirty="0" smtClean="0">
                <a:latin typeface="Lucida Bright" panose="02040602050505020304" pitchFamily="18" charset="0"/>
              </a:rPr>
              <a:t>Community Clinic Management System</a:t>
            </a:r>
          </a:p>
        </p:txBody>
      </p:sp>
    </p:spTree>
    <p:extLst>
      <p:ext uri="{BB962C8B-B14F-4D97-AF65-F5344CB8AC3E}">
        <p14:creationId xmlns:p14="http://schemas.microsoft.com/office/powerpoint/2010/main" val="29872087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83366" y="32441"/>
            <a:ext cx="1084942" cy="677333"/>
          </a:xfrm>
        </p:spPr>
        <p:txBody>
          <a:bodyPr anchor="ctr">
            <a:noAutofit/>
          </a:bodyPr>
          <a:lstStyle/>
          <a:p>
            <a:r>
              <a:rPr lang="en-US" sz="2000" dirty="0" smtClean="0">
                <a:latin typeface="Lucida Bright" panose="02040602050505020304" pitchFamily="18" charset="0"/>
              </a:rPr>
              <a:t>CCMS</a:t>
            </a:r>
            <a:endParaRPr lang="en-US" sz="2000" dirty="0">
              <a:latin typeface="Lucida Bright" panose="02040602050505020304" pitchFamily="18" charset="0"/>
            </a:endParaRPr>
          </a:p>
        </p:txBody>
      </p:sp>
      <p:sp>
        <p:nvSpPr>
          <p:cNvPr id="5" name="Slide Number Placeholder 4"/>
          <p:cNvSpPr>
            <a:spLocks noGrp="1"/>
          </p:cNvSpPr>
          <p:nvPr>
            <p:ph type="sldNum" sz="quarter" idx="12"/>
          </p:nvPr>
        </p:nvSpPr>
        <p:spPr>
          <a:xfrm>
            <a:off x="11414763" y="6492875"/>
            <a:ext cx="753545" cy="365125"/>
          </a:xfrm>
        </p:spPr>
        <p:txBody>
          <a:bodyPr/>
          <a:lstStyle/>
          <a:p>
            <a:fld id="{0ED69CEA-737F-4FA4-A50E-0FD15984907F}" type="slidenum">
              <a:rPr lang="en-US" sz="1500" smtClean="0">
                <a:latin typeface="Lucida Bright" panose="02040602050505020304" pitchFamily="18" charset="0"/>
              </a:rPr>
              <a:t>7</a:t>
            </a:fld>
            <a:endParaRPr lang="en-US" sz="1500" dirty="0">
              <a:latin typeface="Lucida Bright" panose="02040602050505020304" pitchFamily="18" charset="0"/>
            </a:endParaRPr>
          </a:p>
        </p:txBody>
      </p:sp>
      <p:sp>
        <p:nvSpPr>
          <p:cNvPr id="6" name="Title 1"/>
          <p:cNvSpPr txBox="1">
            <a:spLocks/>
          </p:cNvSpPr>
          <p:nvPr/>
        </p:nvSpPr>
        <p:spPr>
          <a:xfrm>
            <a:off x="377371" y="764278"/>
            <a:ext cx="10705996" cy="545910"/>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2500" dirty="0" smtClean="0">
                <a:latin typeface="Lucida Bright" panose="02040602050505020304" pitchFamily="18" charset="0"/>
              </a:rPr>
              <a:t>Our Project</a:t>
            </a:r>
            <a:endParaRPr lang="en-US" sz="2500" dirty="0">
              <a:latin typeface="Lucida Bright" panose="02040602050505020304" pitchFamily="18" charset="0"/>
            </a:endParaRPr>
          </a:p>
        </p:txBody>
      </p:sp>
      <p:sp>
        <p:nvSpPr>
          <p:cNvPr id="10" name="Text Placeholder 7"/>
          <p:cNvSpPr txBox="1">
            <a:spLocks/>
          </p:cNvSpPr>
          <p:nvPr/>
        </p:nvSpPr>
        <p:spPr>
          <a:xfrm>
            <a:off x="377371" y="1816585"/>
            <a:ext cx="11037391" cy="1042729"/>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0" indent="0" algn="ctr" defTabSz="457200" rtl="0" eaLnBrk="1" latinLnBrk="0" hangingPunct="1">
              <a:spcBef>
                <a:spcPct val="20000"/>
              </a:spcBef>
              <a:spcAft>
                <a:spcPts val="600"/>
              </a:spcAft>
              <a:buClr>
                <a:schemeClr val="tx2"/>
              </a:buClr>
              <a:buSzPct val="70000"/>
              <a:buFont typeface="Wingdings 2" charset="2"/>
              <a:buNone/>
              <a:defRPr sz="2000" kern="1200">
                <a:ln>
                  <a:solidFill>
                    <a:schemeClr val="bg1">
                      <a:lumMod val="75000"/>
                      <a:lumOff val="25000"/>
                      <a:alpha val="10000"/>
                    </a:schemeClr>
                  </a:solidFill>
                </a:ln>
                <a:solidFill>
                  <a:schemeClr val="tx1"/>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8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9pPr>
          </a:lstStyle>
          <a:p>
            <a:pPr algn="l"/>
            <a:r>
              <a:rPr lang="en-US" sz="2500" dirty="0" smtClean="0">
                <a:latin typeface="Lucida Bright" panose="02040602050505020304" pitchFamily="18" charset="0"/>
              </a:rPr>
              <a:t>Though it’s a too much very big project, in this regard we have worked with</a:t>
            </a:r>
          </a:p>
        </p:txBody>
      </p:sp>
      <p:sp>
        <p:nvSpPr>
          <p:cNvPr id="7" name="Text Placeholder 7"/>
          <p:cNvSpPr txBox="1">
            <a:spLocks/>
          </p:cNvSpPr>
          <p:nvPr/>
        </p:nvSpPr>
        <p:spPr>
          <a:xfrm>
            <a:off x="377370" y="2923396"/>
            <a:ext cx="11037391" cy="1042729"/>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0" indent="0" algn="ctr" defTabSz="457200" rtl="0" eaLnBrk="1" latinLnBrk="0" hangingPunct="1">
              <a:spcBef>
                <a:spcPct val="20000"/>
              </a:spcBef>
              <a:spcAft>
                <a:spcPts val="600"/>
              </a:spcAft>
              <a:buClr>
                <a:schemeClr val="tx2"/>
              </a:buClr>
              <a:buSzPct val="70000"/>
              <a:buFont typeface="Wingdings 2" charset="2"/>
              <a:buNone/>
              <a:defRPr sz="2000" kern="1200">
                <a:ln>
                  <a:solidFill>
                    <a:schemeClr val="bg1">
                      <a:lumMod val="75000"/>
                      <a:lumOff val="25000"/>
                      <a:alpha val="10000"/>
                    </a:schemeClr>
                  </a:solidFill>
                </a:ln>
                <a:solidFill>
                  <a:schemeClr val="tx1"/>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8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9pPr>
          </a:lstStyle>
          <a:p>
            <a:pPr marL="342900" indent="-342900" algn="l">
              <a:buFont typeface="Arial" panose="020B0604020202020204" pitchFamily="34" charset="0"/>
              <a:buChar char="•"/>
            </a:pPr>
            <a:r>
              <a:rPr lang="en-US" sz="2500" dirty="0" smtClean="0">
                <a:latin typeface="Lucida Bright" panose="02040602050505020304" pitchFamily="18" charset="0"/>
              </a:rPr>
              <a:t>basic management of system and </a:t>
            </a:r>
          </a:p>
          <a:p>
            <a:pPr marL="342900" indent="-342900" algn="l">
              <a:buFont typeface="Arial" panose="020B0604020202020204" pitchFamily="34" charset="0"/>
              <a:buChar char="•"/>
            </a:pPr>
            <a:r>
              <a:rPr lang="en-US" sz="2500" dirty="0" smtClean="0">
                <a:latin typeface="Lucida Bright" panose="02040602050505020304" pitchFamily="18" charset="0"/>
              </a:rPr>
              <a:t>ECG data analysis</a:t>
            </a:r>
          </a:p>
        </p:txBody>
      </p:sp>
    </p:spTree>
    <p:extLst>
      <p:ext uri="{BB962C8B-B14F-4D97-AF65-F5344CB8AC3E}">
        <p14:creationId xmlns:p14="http://schemas.microsoft.com/office/powerpoint/2010/main" val="14763083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0" y="17927"/>
            <a:ext cx="12168308" cy="6825559"/>
          </a:xfrm>
          <a:prstGeom prst="rect">
            <a:avLst/>
          </a:prstGeom>
          <a:effectLst>
            <a:glow rad="127000">
              <a:schemeClr val="accent1">
                <a:alpha val="39000"/>
              </a:schemeClr>
            </a:glow>
            <a:reflection endPos="65000" dist="50800" dir="5400000" sy="-100000" algn="bl" rotWithShape="0"/>
          </a:effectLst>
        </p:spPr>
      </p:pic>
      <p:sp>
        <p:nvSpPr>
          <p:cNvPr id="2" name="Title 1"/>
          <p:cNvSpPr>
            <a:spLocks noGrp="1"/>
          </p:cNvSpPr>
          <p:nvPr>
            <p:ph type="title"/>
          </p:nvPr>
        </p:nvSpPr>
        <p:spPr>
          <a:xfrm>
            <a:off x="11083366" y="32441"/>
            <a:ext cx="1084942" cy="677333"/>
          </a:xfrm>
        </p:spPr>
        <p:txBody>
          <a:bodyPr anchor="ctr">
            <a:noAutofit/>
          </a:bodyPr>
          <a:lstStyle/>
          <a:p>
            <a:r>
              <a:rPr lang="en-US" sz="2000" dirty="0" smtClean="0">
                <a:latin typeface="Lucida Bright" panose="02040602050505020304" pitchFamily="18" charset="0"/>
              </a:rPr>
              <a:t>Health</a:t>
            </a:r>
            <a:endParaRPr lang="en-US" sz="2000" dirty="0">
              <a:latin typeface="Lucida Bright" panose="02040602050505020304" pitchFamily="18" charset="0"/>
            </a:endParaRPr>
          </a:p>
        </p:txBody>
      </p:sp>
      <p:sp>
        <p:nvSpPr>
          <p:cNvPr id="5" name="Slide Number Placeholder 4"/>
          <p:cNvSpPr>
            <a:spLocks noGrp="1"/>
          </p:cNvSpPr>
          <p:nvPr>
            <p:ph type="sldNum" sz="quarter" idx="12"/>
          </p:nvPr>
        </p:nvSpPr>
        <p:spPr>
          <a:xfrm>
            <a:off x="11414763" y="6492875"/>
            <a:ext cx="753545" cy="365125"/>
          </a:xfrm>
        </p:spPr>
        <p:txBody>
          <a:bodyPr/>
          <a:lstStyle/>
          <a:p>
            <a:fld id="{0ED69CEA-737F-4FA4-A50E-0FD15984907F}" type="slidenum">
              <a:rPr lang="en-US" sz="1500" smtClean="0">
                <a:latin typeface="Lucida Bright" panose="02040602050505020304" pitchFamily="18" charset="0"/>
              </a:rPr>
              <a:t>8</a:t>
            </a:fld>
            <a:endParaRPr lang="en-US" sz="1500" dirty="0">
              <a:latin typeface="Lucida Bright" panose="02040602050505020304" pitchFamily="18" charset="0"/>
            </a:endParaRPr>
          </a:p>
        </p:txBody>
      </p:sp>
      <p:sp>
        <p:nvSpPr>
          <p:cNvPr id="6" name="Title 1"/>
          <p:cNvSpPr txBox="1">
            <a:spLocks/>
          </p:cNvSpPr>
          <p:nvPr/>
        </p:nvSpPr>
        <p:spPr>
          <a:xfrm>
            <a:off x="377371" y="764278"/>
            <a:ext cx="10705996" cy="545910"/>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2500" dirty="0" smtClean="0">
                <a:latin typeface="Lucida Bright" panose="02040602050505020304" pitchFamily="18" charset="0"/>
              </a:rPr>
              <a:t>Need to know</a:t>
            </a:r>
            <a:endParaRPr lang="en-US" sz="2500" dirty="0">
              <a:latin typeface="Lucida Bright" panose="02040602050505020304" pitchFamily="18" charset="0"/>
            </a:endParaRPr>
          </a:p>
        </p:txBody>
      </p:sp>
      <p:sp>
        <p:nvSpPr>
          <p:cNvPr id="10" name="Text Placeholder 7"/>
          <p:cNvSpPr txBox="1">
            <a:spLocks/>
          </p:cNvSpPr>
          <p:nvPr/>
        </p:nvSpPr>
        <p:spPr>
          <a:xfrm>
            <a:off x="377371" y="1816585"/>
            <a:ext cx="11037391" cy="679871"/>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0" indent="0" algn="ctr" defTabSz="457200" rtl="0" eaLnBrk="1" latinLnBrk="0" hangingPunct="1">
              <a:spcBef>
                <a:spcPct val="20000"/>
              </a:spcBef>
              <a:spcAft>
                <a:spcPts val="600"/>
              </a:spcAft>
              <a:buClr>
                <a:schemeClr val="tx2"/>
              </a:buClr>
              <a:buSzPct val="70000"/>
              <a:buFont typeface="Wingdings 2" charset="2"/>
              <a:buNone/>
              <a:defRPr sz="2000" kern="1200">
                <a:ln>
                  <a:solidFill>
                    <a:schemeClr val="bg1">
                      <a:lumMod val="75000"/>
                      <a:lumOff val="25000"/>
                      <a:alpha val="10000"/>
                    </a:schemeClr>
                  </a:solidFill>
                </a:ln>
                <a:solidFill>
                  <a:schemeClr val="tx1"/>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8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9pPr>
          </a:lstStyle>
          <a:p>
            <a:pPr algn="l"/>
            <a:r>
              <a:rPr lang="en-US" sz="3000" b="1" dirty="0" smtClean="0">
                <a:latin typeface="Lucida Bright" panose="02040602050505020304" pitchFamily="18" charset="0"/>
              </a:rPr>
              <a:t>Electrocardiography</a:t>
            </a:r>
          </a:p>
          <a:p>
            <a:pPr algn="l"/>
            <a:endParaRPr lang="en-US" sz="2500" dirty="0" smtClean="0">
              <a:latin typeface="Lucida Bright" panose="02040602050505020304" pitchFamily="18" charset="0"/>
            </a:endParaRPr>
          </a:p>
        </p:txBody>
      </p:sp>
      <p:sp>
        <p:nvSpPr>
          <p:cNvPr id="8" name="Text Placeholder 7"/>
          <p:cNvSpPr txBox="1">
            <a:spLocks/>
          </p:cNvSpPr>
          <p:nvPr/>
        </p:nvSpPr>
        <p:spPr>
          <a:xfrm>
            <a:off x="377371" y="2628526"/>
            <a:ext cx="11037391" cy="2291817"/>
          </a:xfrm>
          <a:prstGeom prst="rect">
            <a:avLst/>
          </a:prstGeom>
          <a:effectLst>
            <a:outerShdw blurRad="25400" dir="17880000">
              <a:srgbClr val="000000">
                <a:alpha val="46000"/>
              </a:srgbClr>
            </a:outerShdw>
          </a:effectLst>
        </p:spPr>
        <p:txBody>
          <a:bodyPr vert="horz" lIns="91440" tIns="45720" rIns="91440" bIns="45720" rtlCol="0" anchor="t">
            <a:noAutofit/>
          </a:bodyPr>
          <a:lstStyle>
            <a:lvl1pPr marL="0" indent="0" algn="ctr" defTabSz="457200" rtl="0" eaLnBrk="1" latinLnBrk="0" hangingPunct="1">
              <a:spcBef>
                <a:spcPct val="20000"/>
              </a:spcBef>
              <a:spcAft>
                <a:spcPts val="600"/>
              </a:spcAft>
              <a:buClr>
                <a:schemeClr val="tx2"/>
              </a:buClr>
              <a:buSzPct val="70000"/>
              <a:buFont typeface="Wingdings 2" charset="2"/>
              <a:buNone/>
              <a:defRPr sz="2000" kern="1200">
                <a:ln>
                  <a:solidFill>
                    <a:schemeClr val="bg1">
                      <a:lumMod val="75000"/>
                      <a:lumOff val="25000"/>
                      <a:alpha val="10000"/>
                    </a:schemeClr>
                  </a:solidFill>
                </a:ln>
                <a:solidFill>
                  <a:schemeClr val="tx1"/>
                </a:solidFill>
                <a:effectLst>
                  <a:outerShdw blurRad="9525" dist="25400" dir="14640000" algn="tl" rotWithShape="0">
                    <a:schemeClr val="bg1">
                      <a:alpha val="30000"/>
                    </a:schemeClr>
                  </a:outerShdw>
                </a:effectLst>
                <a:latin typeface="+mn-lt"/>
                <a:ea typeface="+mn-ea"/>
                <a:cs typeface="+mn-cs"/>
              </a:defRPr>
            </a:lvl1pPr>
            <a:lvl2pPr marL="457200" indent="0" algn="l" defTabSz="457200" rtl="0" eaLnBrk="1" latinLnBrk="0" hangingPunct="1">
              <a:spcBef>
                <a:spcPct val="20000"/>
              </a:spcBef>
              <a:spcAft>
                <a:spcPts val="600"/>
              </a:spcAft>
              <a:buClr>
                <a:schemeClr val="tx2"/>
              </a:buClr>
              <a:buSzPct val="70000"/>
              <a:buFont typeface="Wingdings 2" charset="2"/>
              <a:buNone/>
              <a:defRPr sz="18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2pPr>
            <a:lvl3pPr marL="914400" indent="0" algn="l" defTabSz="457200" rtl="0" eaLnBrk="1" latinLnBrk="0" hangingPunct="1">
              <a:spcBef>
                <a:spcPct val="20000"/>
              </a:spcBef>
              <a:spcAft>
                <a:spcPts val="600"/>
              </a:spcAft>
              <a:buClr>
                <a:schemeClr val="tx2"/>
              </a:buClr>
              <a:buSzPct val="70000"/>
              <a:buFont typeface="Wingdings 2" charset="2"/>
              <a:buNone/>
              <a:defRPr sz="16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3pPr>
            <a:lvl4pPr marL="1371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4pPr>
            <a:lvl5pPr marL="18288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5pPr>
            <a:lvl6pPr marL="22860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6pPr>
            <a:lvl7pPr marL="27432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7pPr>
            <a:lvl8pPr marL="32004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8pPr>
            <a:lvl9pPr marL="3657600" indent="0" algn="l" defTabSz="457200" rtl="0" eaLnBrk="1" latinLnBrk="0" hangingPunct="1">
              <a:spcBef>
                <a:spcPct val="20000"/>
              </a:spcBef>
              <a:spcAft>
                <a:spcPts val="600"/>
              </a:spcAft>
              <a:buClr>
                <a:schemeClr val="tx2"/>
              </a:buClr>
              <a:buSzPct val="70000"/>
              <a:buFont typeface="Wingdings 2" charset="2"/>
              <a:buNone/>
              <a:defRPr sz="1400" kern="1200">
                <a:ln>
                  <a:solidFill>
                    <a:schemeClr val="bg1">
                      <a:lumMod val="75000"/>
                      <a:lumOff val="25000"/>
                      <a:alpha val="10000"/>
                    </a:schemeClr>
                  </a:solidFill>
                </a:ln>
                <a:solidFill>
                  <a:schemeClr val="tx1">
                    <a:tint val="75000"/>
                  </a:schemeClr>
                </a:solidFill>
                <a:effectLst>
                  <a:outerShdw blurRad="9525" dist="25400" dir="14640000" algn="tl" rotWithShape="0">
                    <a:schemeClr val="bg1">
                      <a:alpha val="30000"/>
                    </a:schemeClr>
                  </a:outerShdw>
                </a:effectLst>
                <a:latin typeface="+mn-lt"/>
                <a:ea typeface="+mn-ea"/>
                <a:cs typeface="+mn-cs"/>
              </a:defRPr>
            </a:lvl9pPr>
          </a:lstStyle>
          <a:p>
            <a:pPr algn="just"/>
            <a:r>
              <a:rPr lang="en-US" sz="3500" dirty="0">
                <a:effectLst/>
                <a:latin typeface="Lucida Bright" panose="02040602050505020304" pitchFamily="18" charset="0"/>
              </a:rPr>
              <a:t>Electrocardiography is the process of producing an electrocardiogram. It is a graph of voltage versus time of the electrical activity of the heart using electrodes placed on the </a:t>
            </a:r>
            <a:r>
              <a:rPr lang="en-US" sz="3500" dirty="0" smtClean="0">
                <a:effectLst/>
                <a:latin typeface="Lucida Bright" panose="02040602050505020304" pitchFamily="18" charset="0"/>
              </a:rPr>
              <a:t>skin.</a:t>
            </a:r>
            <a:endParaRPr lang="en-US" sz="3500" dirty="0" smtClean="0">
              <a:latin typeface="Lucida Bright" panose="02040602050505020304" pitchFamily="18" charset="0"/>
            </a:endParaRPr>
          </a:p>
        </p:txBody>
      </p:sp>
    </p:spTree>
    <p:extLst>
      <p:ext uri="{BB962C8B-B14F-4D97-AF65-F5344CB8AC3E}">
        <p14:creationId xmlns:p14="http://schemas.microsoft.com/office/powerpoint/2010/main" val="2647318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83366" y="32441"/>
            <a:ext cx="1084942" cy="677333"/>
          </a:xfrm>
        </p:spPr>
        <p:txBody>
          <a:bodyPr anchor="ctr">
            <a:noAutofit/>
          </a:bodyPr>
          <a:lstStyle/>
          <a:p>
            <a:r>
              <a:rPr lang="en-US" sz="2000" dirty="0" smtClean="0">
                <a:latin typeface="Lucida Bright" panose="02040602050505020304" pitchFamily="18" charset="0"/>
              </a:rPr>
              <a:t>Health</a:t>
            </a:r>
            <a:endParaRPr lang="en-US" sz="2000" dirty="0">
              <a:latin typeface="Lucida Bright" panose="02040602050505020304" pitchFamily="18" charset="0"/>
            </a:endParaRPr>
          </a:p>
        </p:txBody>
      </p:sp>
      <p:sp>
        <p:nvSpPr>
          <p:cNvPr id="5" name="Slide Number Placeholder 4"/>
          <p:cNvSpPr>
            <a:spLocks noGrp="1"/>
          </p:cNvSpPr>
          <p:nvPr>
            <p:ph type="sldNum" sz="quarter" idx="12"/>
          </p:nvPr>
        </p:nvSpPr>
        <p:spPr>
          <a:xfrm>
            <a:off x="11414763" y="6492875"/>
            <a:ext cx="753545" cy="365125"/>
          </a:xfrm>
        </p:spPr>
        <p:txBody>
          <a:bodyPr/>
          <a:lstStyle/>
          <a:p>
            <a:fld id="{0ED69CEA-737F-4FA4-A50E-0FD15984907F}" type="slidenum">
              <a:rPr lang="en-US" sz="1500" smtClean="0">
                <a:latin typeface="Lucida Bright" panose="02040602050505020304" pitchFamily="18" charset="0"/>
              </a:rPr>
              <a:t>9</a:t>
            </a:fld>
            <a:endParaRPr lang="en-US" sz="1500" dirty="0">
              <a:latin typeface="Lucida Bright" panose="02040602050505020304" pitchFamily="18" charset="0"/>
            </a:endParaRPr>
          </a:p>
        </p:txBody>
      </p:sp>
      <p:sp>
        <p:nvSpPr>
          <p:cNvPr id="6" name="Title 1"/>
          <p:cNvSpPr txBox="1">
            <a:spLocks/>
          </p:cNvSpPr>
          <p:nvPr/>
        </p:nvSpPr>
        <p:spPr>
          <a:xfrm>
            <a:off x="377371" y="764278"/>
            <a:ext cx="6464195" cy="545910"/>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2500" dirty="0" smtClean="0">
                <a:latin typeface="Lucida Bright" panose="02040602050505020304" pitchFamily="18" charset="0"/>
              </a:rPr>
              <a:t>ECG</a:t>
            </a:r>
            <a:endParaRPr lang="en-US" sz="2500" dirty="0">
              <a:latin typeface="Lucida Bright" panose="02040602050505020304" pitchFamily="18" charset="0"/>
            </a:endParaRPr>
          </a:p>
        </p:txBody>
      </p:sp>
      <p:pic>
        <p:nvPicPr>
          <p:cNvPr id="9" name="220px-ECG_principle_slow">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841566" y="764278"/>
            <a:ext cx="5326742" cy="6077329"/>
          </a:xfrm>
          <a:prstGeom prst="rect">
            <a:avLst/>
          </a:prstGeom>
        </p:spPr>
      </p:pic>
      <p:sp>
        <p:nvSpPr>
          <p:cNvPr id="12" name="Title 1"/>
          <p:cNvSpPr txBox="1">
            <a:spLocks/>
          </p:cNvSpPr>
          <p:nvPr/>
        </p:nvSpPr>
        <p:spPr>
          <a:xfrm>
            <a:off x="377371" y="1577077"/>
            <a:ext cx="6464195" cy="3096523"/>
          </a:xfrm>
          <a:prstGeom prst="rect">
            <a:avLst/>
          </a:prstGeom>
          <a:effectLst>
            <a:outerShdw blurRad="25400" dir="17880000">
              <a:srgbClr val="000000">
                <a:alpha val="46000"/>
              </a:srgbClr>
            </a:outerShdw>
          </a:effectLst>
        </p:spPr>
        <p:txBody>
          <a:bodyPr vert="horz" lIns="91440" tIns="45720" rIns="91440" bIns="45720" rtlCol="0" anchor="ctr">
            <a:noAutofit/>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4000" dirty="0">
                <a:effectLst/>
              </a:rPr>
              <a:t>An </a:t>
            </a:r>
            <a:r>
              <a:rPr lang="en-US" sz="4000" b="1" dirty="0">
                <a:effectLst/>
              </a:rPr>
              <a:t>electrocardiogram (ECG</a:t>
            </a:r>
            <a:r>
              <a:rPr lang="en-US" sz="4000" dirty="0">
                <a:effectLst/>
              </a:rPr>
              <a:t>) is a simple test that can be used to check your heart's rhythm and electrical activity.</a:t>
            </a:r>
            <a:endParaRPr lang="en-US" sz="4000" dirty="0">
              <a:latin typeface="Lucida Bright" panose="02040602050505020304" pitchFamily="18" charset="0"/>
            </a:endParaRPr>
          </a:p>
        </p:txBody>
      </p:sp>
    </p:spTree>
    <p:extLst>
      <p:ext uri="{BB962C8B-B14F-4D97-AF65-F5344CB8AC3E}">
        <p14:creationId xmlns:p14="http://schemas.microsoft.com/office/powerpoint/2010/main" val="24123309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TM04033929[[fn=Slate]]</Template>
  <TotalTime>209</TotalTime>
  <Words>801</Words>
  <Application>Microsoft Office PowerPoint</Application>
  <PresentationFormat>Widescreen</PresentationFormat>
  <Paragraphs>101</Paragraphs>
  <Slides>20</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Calibri</vt:lpstr>
      <vt:lpstr>Calisto MT</vt:lpstr>
      <vt:lpstr>Lucida Bright</vt:lpstr>
      <vt:lpstr>Times New Roman</vt:lpstr>
      <vt:lpstr>Trebuchet MS</vt:lpstr>
      <vt:lpstr>Wingdings</vt:lpstr>
      <vt:lpstr>Wingdings 2</vt:lpstr>
      <vt:lpstr>Slate</vt:lpstr>
      <vt:lpstr>WELCOME</vt:lpstr>
      <vt:lpstr>Project Name</vt:lpstr>
      <vt:lpstr>Submission Supervision</vt:lpstr>
      <vt:lpstr>Project Intro</vt:lpstr>
      <vt:lpstr>Community Clinic</vt:lpstr>
      <vt:lpstr>CCMS</vt:lpstr>
      <vt:lpstr>CCMS</vt:lpstr>
      <vt:lpstr>Health</vt:lpstr>
      <vt:lpstr>Health</vt:lpstr>
      <vt:lpstr>ECG Components</vt:lpstr>
      <vt:lpstr>ECG Components</vt:lpstr>
      <vt:lpstr>Projects consisting parts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Golam Habib Palash</dc:creator>
  <cp:lastModifiedBy>Golam Habib Palash</cp:lastModifiedBy>
  <cp:revision>22</cp:revision>
  <dcterms:created xsi:type="dcterms:W3CDTF">2020-08-26T00:13:18Z</dcterms:created>
  <dcterms:modified xsi:type="dcterms:W3CDTF">2020-08-27T02:07:58Z</dcterms:modified>
</cp:coreProperties>
</file>

<file path=docProps/thumbnail.jpeg>
</file>